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60" r:id="rId3"/>
    <p:sldId id="257" r:id="rId4"/>
    <p:sldId id="361" r:id="rId6"/>
    <p:sldId id="346" r:id="rId7"/>
    <p:sldId id="348" r:id="rId8"/>
    <p:sldId id="369" r:id="rId9"/>
    <p:sldId id="370" r:id="rId10"/>
    <p:sldId id="376" r:id="rId11"/>
    <p:sldId id="377" r:id="rId12"/>
    <p:sldId id="378" r:id="rId13"/>
    <p:sldId id="379" r:id="rId14"/>
    <p:sldId id="393" r:id="rId15"/>
    <p:sldId id="407" r:id="rId16"/>
    <p:sldId id="350" r:id="rId17"/>
    <p:sldId id="362" r:id="rId18"/>
    <p:sldId id="380" r:id="rId19"/>
    <p:sldId id="381" r:id="rId20"/>
    <p:sldId id="383" r:id="rId21"/>
    <p:sldId id="384" r:id="rId22"/>
    <p:sldId id="357" r:id="rId23"/>
    <p:sldId id="352" r:id="rId24"/>
    <p:sldId id="385" r:id="rId25"/>
    <p:sldId id="387" r:id="rId26"/>
    <p:sldId id="388" r:id="rId27"/>
    <p:sldId id="389" r:id="rId28"/>
    <p:sldId id="356" r:id="rId29"/>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A7AE"/>
    <a:srgbClr val="FC7B10"/>
    <a:srgbClr val="10253F"/>
    <a:srgbClr val="000000"/>
    <a:srgbClr val="7F7F7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80" autoAdjust="0"/>
    <p:restoredTop sz="89687" autoAdjust="0"/>
  </p:normalViewPr>
  <p:slideViewPr>
    <p:cSldViewPr showGuides="1">
      <p:cViewPr>
        <p:scale>
          <a:sx n="66" d="100"/>
          <a:sy n="66" d="100"/>
        </p:scale>
        <p:origin x="-2484" y="-882"/>
      </p:cViewPr>
      <p:guideLst>
        <p:guide orient="horz" pos="391"/>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6930F-12B7-44C0-A18F-7AB0DBB87F3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6A3D8-2C85-4BA1-9812-3F52251A01A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smtClean="0"/>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86A3D8-2C85-4BA1-9812-3F52251A01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9F14E5C-DA18-414B-A17D-E3939A0A31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E5C591-9312-41AC-9C08-4CDBF8E9C14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9F14E5C-DA18-414B-A17D-E3939A0A31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E5C591-9312-41AC-9C08-4CDBF8E9C14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9F14E5C-DA18-414B-A17D-E3939A0A31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E5C591-9312-41AC-9C08-4CDBF8E9C14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9F14E5C-DA18-414B-A17D-E3939A0A31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E5C591-9312-41AC-9C08-4CDBF8E9C14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9F14E5C-DA18-414B-A17D-E3939A0A31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E5C591-9312-41AC-9C08-4CDBF8E9C14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9F14E5C-DA18-414B-A17D-E3939A0A31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E5C591-9312-41AC-9C08-4CDBF8E9C14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9F14E5C-DA18-414B-A17D-E3939A0A31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EE5C591-9312-41AC-9C08-4CDBF8E9C14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9F14E5C-DA18-414B-A17D-E3939A0A31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E5C591-9312-41AC-9C08-4CDBF8E9C14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F14E5C-DA18-414B-A17D-E3939A0A31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E5C591-9312-41AC-9C08-4CDBF8E9C14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9F14E5C-DA18-414B-A17D-E3939A0A31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E5C591-9312-41AC-9C08-4CDBF8E9C14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9F14E5C-DA18-414B-A17D-E3939A0A31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E5C591-9312-41AC-9C08-4CDBF8E9C14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14E5C-DA18-414B-A17D-E3939A0A31B3}" type="datetimeFigureOut">
              <a:rPr lang="zh-CN" altLang="en-US" smtClean="0"/>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5C591-9312-41AC-9C08-4CDBF8E9C14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hdphoto" Target="../media/image2.wdp"/><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microsoft.com/office/2007/relationships/hdphoto" Target="../media/image2.wdp"/><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microsoft.com/office/2007/relationships/hdphoto" Target="../media/image2.wdp"/><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microsoft.com/office/2007/relationships/hdphoto" Target="../media/image2.wdp"/><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microsoft.com/office/2007/relationships/hdphoto" Target="../media/image2.wdp"/><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1"/>
            <a:ext cx="12195175" cy="4149079"/>
          </a:xfrm>
          <a:prstGeom prst="rect">
            <a:avLst/>
          </a:prstGeom>
          <a:blipFill>
            <a:blip r:embed="rId1">
              <a:extLst>
                <a:ext uri="{BEBA8EAE-BF5A-486C-A8C5-ECC9F3942E4B}">
                  <a14:imgProps xmlns:a14="http://schemas.microsoft.com/office/drawing/2010/main">
                    <a14:imgLayer r:embed="rId2">
                      <a14:imgEffect>
                        <a14:brightnessContrast bright="7000"/>
                      </a14:imgEffect>
                      <a14:imgEffect>
                        <a14:sharpenSoften amount="-100000"/>
                      </a14:imgEffect>
                    </a14:imgLayer>
                  </a14:imgProps>
                </a:ext>
              </a:extLst>
            </a:blip>
            <a:srcRect/>
            <a:stretch>
              <a:fillRect l="-332" t="-36766" r="-922" b="-836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149079"/>
            <a:ext cx="12218268" cy="273037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822" y="4149080"/>
            <a:ext cx="1220399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4" name="组合 233"/>
          <p:cNvGrpSpPr/>
          <p:nvPr/>
        </p:nvGrpSpPr>
        <p:grpSpPr>
          <a:xfrm>
            <a:off x="5834344" y="4265030"/>
            <a:ext cx="5479639" cy="2574248"/>
            <a:chOff x="5754280" y="4377271"/>
            <a:chExt cx="5621248" cy="2640774"/>
          </a:xfrm>
        </p:grpSpPr>
        <p:grpSp>
          <p:nvGrpSpPr>
            <p:cNvPr id="11" name="Group 205"/>
            <p:cNvGrpSpPr/>
            <p:nvPr/>
          </p:nvGrpSpPr>
          <p:grpSpPr bwMode="auto">
            <a:xfrm>
              <a:off x="5754280" y="4377271"/>
              <a:ext cx="5525523" cy="2610050"/>
              <a:chOff x="944" y="669"/>
              <a:chExt cx="3980" cy="1880"/>
            </a:xfrm>
            <a:solidFill>
              <a:schemeClr val="tx2">
                <a:lumMod val="75000"/>
              </a:schemeClr>
            </a:solidFill>
          </p:grpSpPr>
          <p:sp>
            <p:nvSpPr>
              <p:cNvPr id="56" name="Freeform 5"/>
              <p:cNvSpPr/>
              <p:nvPr/>
            </p:nvSpPr>
            <p:spPr bwMode="auto">
              <a:xfrm>
                <a:off x="2487" y="672"/>
                <a:ext cx="24" cy="2"/>
              </a:xfrm>
              <a:custGeom>
                <a:avLst/>
                <a:gdLst>
                  <a:gd name="T0" fmla="*/ 0 w 10"/>
                  <a:gd name="T1" fmla="*/ 1 h 1"/>
                  <a:gd name="T2" fmla="*/ 0 w 10"/>
                  <a:gd name="T3" fmla="*/ 0 h 1"/>
                  <a:gd name="T4" fmla="*/ 10 w 10"/>
                  <a:gd name="T5" fmla="*/ 0 h 1"/>
                  <a:gd name="T6" fmla="*/ 10 w 10"/>
                  <a:gd name="T7" fmla="*/ 1 h 1"/>
                  <a:gd name="T8" fmla="*/ 0 w 10"/>
                  <a:gd name="T9" fmla="*/ 1 h 1"/>
                </a:gdLst>
                <a:ahLst/>
                <a:cxnLst>
                  <a:cxn ang="0">
                    <a:pos x="T0" y="T1"/>
                  </a:cxn>
                  <a:cxn ang="0">
                    <a:pos x="T2" y="T3"/>
                  </a:cxn>
                  <a:cxn ang="0">
                    <a:pos x="T4" y="T5"/>
                  </a:cxn>
                  <a:cxn ang="0">
                    <a:pos x="T6" y="T7"/>
                  </a:cxn>
                  <a:cxn ang="0">
                    <a:pos x="T8" y="T9"/>
                  </a:cxn>
                </a:cxnLst>
                <a:rect l="0" t="0" r="r" b="b"/>
                <a:pathLst>
                  <a:path w="10" h="1">
                    <a:moveTo>
                      <a:pt x="0" y="1"/>
                    </a:moveTo>
                    <a:cubicBezTo>
                      <a:pt x="0" y="1"/>
                      <a:pt x="0" y="0"/>
                      <a:pt x="0" y="0"/>
                    </a:cubicBezTo>
                    <a:cubicBezTo>
                      <a:pt x="3" y="0"/>
                      <a:pt x="6" y="0"/>
                      <a:pt x="10" y="0"/>
                    </a:cubicBezTo>
                    <a:cubicBezTo>
                      <a:pt x="10" y="0"/>
                      <a:pt x="10" y="1"/>
                      <a:pt x="10" y="1"/>
                    </a:cubicBezTo>
                    <a:cubicBezTo>
                      <a:pt x="6" y="1"/>
                      <a:pt x="3" y="1"/>
                      <a:pt x="0"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57" name="Freeform 6"/>
              <p:cNvSpPr/>
              <p:nvPr/>
            </p:nvSpPr>
            <p:spPr bwMode="auto">
              <a:xfrm>
                <a:off x="2146" y="731"/>
                <a:ext cx="45" cy="9"/>
              </a:xfrm>
              <a:custGeom>
                <a:avLst/>
                <a:gdLst>
                  <a:gd name="T0" fmla="*/ 6 w 19"/>
                  <a:gd name="T1" fmla="*/ 3 h 4"/>
                  <a:gd name="T2" fmla="*/ 4 w 19"/>
                  <a:gd name="T3" fmla="*/ 1 h 4"/>
                  <a:gd name="T4" fmla="*/ 19 w 19"/>
                  <a:gd name="T5" fmla="*/ 1 h 4"/>
                  <a:gd name="T6" fmla="*/ 7 w 19"/>
                  <a:gd name="T7" fmla="*/ 3 h 4"/>
                  <a:gd name="T8" fmla="*/ 6 w 19"/>
                  <a:gd name="T9" fmla="*/ 3 h 4"/>
                </a:gdLst>
                <a:ahLst/>
                <a:cxnLst>
                  <a:cxn ang="0">
                    <a:pos x="T0" y="T1"/>
                  </a:cxn>
                  <a:cxn ang="0">
                    <a:pos x="T2" y="T3"/>
                  </a:cxn>
                  <a:cxn ang="0">
                    <a:pos x="T4" y="T5"/>
                  </a:cxn>
                  <a:cxn ang="0">
                    <a:pos x="T6" y="T7"/>
                  </a:cxn>
                  <a:cxn ang="0">
                    <a:pos x="T8" y="T9"/>
                  </a:cxn>
                </a:cxnLst>
                <a:rect l="0" t="0" r="r" b="b"/>
                <a:pathLst>
                  <a:path w="19" h="4">
                    <a:moveTo>
                      <a:pt x="6" y="3"/>
                    </a:moveTo>
                    <a:cubicBezTo>
                      <a:pt x="7" y="1"/>
                      <a:pt x="0" y="2"/>
                      <a:pt x="4" y="1"/>
                    </a:cubicBezTo>
                    <a:cubicBezTo>
                      <a:pt x="9" y="1"/>
                      <a:pt x="14" y="1"/>
                      <a:pt x="19" y="1"/>
                    </a:cubicBezTo>
                    <a:cubicBezTo>
                      <a:pt x="17" y="4"/>
                      <a:pt x="9" y="0"/>
                      <a:pt x="7" y="3"/>
                    </a:cubicBezTo>
                    <a:cubicBezTo>
                      <a:pt x="6" y="3"/>
                      <a:pt x="6" y="3"/>
                      <a:pt x="6"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58" name="Freeform 7"/>
              <p:cNvSpPr/>
              <p:nvPr/>
            </p:nvSpPr>
            <p:spPr bwMode="auto">
              <a:xfrm>
                <a:off x="3001" y="811"/>
                <a:ext cx="23" cy="10"/>
              </a:xfrm>
              <a:custGeom>
                <a:avLst/>
                <a:gdLst>
                  <a:gd name="T0" fmla="*/ 10 w 10"/>
                  <a:gd name="T1" fmla="*/ 2 h 4"/>
                  <a:gd name="T2" fmla="*/ 0 w 10"/>
                  <a:gd name="T3" fmla="*/ 1 h 4"/>
                  <a:gd name="T4" fmla="*/ 10 w 10"/>
                  <a:gd name="T5" fmla="*/ 2 h 4"/>
                </a:gdLst>
                <a:ahLst/>
                <a:cxnLst>
                  <a:cxn ang="0">
                    <a:pos x="T0" y="T1"/>
                  </a:cxn>
                  <a:cxn ang="0">
                    <a:pos x="T2" y="T3"/>
                  </a:cxn>
                  <a:cxn ang="0">
                    <a:pos x="T4" y="T5"/>
                  </a:cxn>
                </a:cxnLst>
                <a:rect l="0" t="0" r="r" b="b"/>
                <a:pathLst>
                  <a:path w="10" h="4">
                    <a:moveTo>
                      <a:pt x="10" y="2"/>
                    </a:moveTo>
                    <a:cubicBezTo>
                      <a:pt x="7" y="2"/>
                      <a:pt x="1" y="4"/>
                      <a:pt x="0" y="1"/>
                    </a:cubicBezTo>
                    <a:cubicBezTo>
                      <a:pt x="3" y="2"/>
                      <a:pt x="8" y="0"/>
                      <a:pt x="10" y="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59" name="Freeform 8"/>
              <p:cNvSpPr/>
              <p:nvPr/>
            </p:nvSpPr>
            <p:spPr bwMode="auto">
              <a:xfrm>
                <a:off x="3304" y="1186"/>
                <a:ext cx="9" cy="26"/>
              </a:xfrm>
              <a:custGeom>
                <a:avLst/>
                <a:gdLst>
                  <a:gd name="T0" fmla="*/ 2 w 4"/>
                  <a:gd name="T1" fmla="*/ 4 h 11"/>
                  <a:gd name="T2" fmla="*/ 3 w 4"/>
                  <a:gd name="T3" fmla="*/ 0 h 11"/>
                  <a:gd name="T4" fmla="*/ 4 w 4"/>
                  <a:gd name="T5" fmla="*/ 6 h 11"/>
                  <a:gd name="T6" fmla="*/ 3 w 4"/>
                  <a:gd name="T7" fmla="*/ 11 h 11"/>
                  <a:gd name="T8" fmla="*/ 2 w 4"/>
                  <a:gd name="T9" fmla="*/ 4 h 11"/>
                </a:gdLst>
                <a:ahLst/>
                <a:cxnLst>
                  <a:cxn ang="0">
                    <a:pos x="T0" y="T1"/>
                  </a:cxn>
                  <a:cxn ang="0">
                    <a:pos x="T2" y="T3"/>
                  </a:cxn>
                  <a:cxn ang="0">
                    <a:pos x="T4" y="T5"/>
                  </a:cxn>
                  <a:cxn ang="0">
                    <a:pos x="T6" y="T7"/>
                  </a:cxn>
                  <a:cxn ang="0">
                    <a:pos x="T8" y="T9"/>
                  </a:cxn>
                </a:cxnLst>
                <a:rect l="0" t="0" r="r" b="b"/>
                <a:pathLst>
                  <a:path w="4" h="11">
                    <a:moveTo>
                      <a:pt x="2" y="4"/>
                    </a:moveTo>
                    <a:cubicBezTo>
                      <a:pt x="2" y="2"/>
                      <a:pt x="1" y="0"/>
                      <a:pt x="3" y="0"/>
                    </a:cubicBezTo>
                    <a:cubicBezTo>
                      <a:pt x="2" y="2"/>
                      <a:pt x="2" y="5"/>
                      <a:pt x="4" y="6"/>
                    </a:cubicBezTo>
                    <a:cubicBezTo>
                      <a:pt x="1" y="6"/>
                      <a:pt x="3" y="9"/>
                      <a:pt x="3" y="11"/>
                    </a:cubicBezTo>
                    <a:cubicBezTo>
                      <a:pt x="0" y="10"/>
                      <a:pt x="2" y="6"/>
                      <a:pt x="2"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60" name="Freeform 9"/>
              <p:cNvSpPr/>
              <p:nvPr/>
            </p:nvSpPr>
            <p:spPr bwMode="auto">
              <a:xfrm>
                <a:off x="1266" y="1212"/>
                <a:ext cx="10" cy="24"/>
              </a:xfrm>
              <a:custGeom>
                <a:avLst/>
                <a:gdLst>
                  <a:gd name="T0" fmla="*/ 1 w 4"/>
                  <a:gd name="T1" fmla="*/ 10 h 10"/>
                  <a:gd name="T2" fmla="*/ 2 w 4"/>
                  <a:gd name="T3" fmla="*/ 0 h 10"/>
                  <a:gd name="T4" fmla="*/ 1 w 4"/>
                  <a:gd name="T5" fmla="*/ 10 h 10"/>
                </a:gdLst>
                <a:ahLst/>
                <a:cxnLst>
                  <a:cxn ang="0">
                    <a:pos x="T0" y="T1"/>
                  </a:cxn>
                  <a:cxn ang="0">
                    <a:pos x="T2" y="T3"/>
                  </a:cxn>
                  <a:cxn ang="0">
                    <a:pos x="T4" y="T5"/>
                  </a:cxn>
                </a:cxnLst>
                <a:rect l="0" t="0" r="r" b="b"/>
                <a:pathLst>
                  <a:path w="4" h="10">
                    <a:moveTo>
                      <a:pt x="1" y="10"/>
                    </a:moveTo>
                    <a:cubicBezTo>
                      <a:pt x="2" y="7"/>
                      <a:pt x="0" y="2"/>
                      <a:pt x="2" y="0"/>
                    </a:cubicBezTo>
                    <a:cubicBezTo>
                      <a:pt x="2" y="3"/>
                      <a:pt x="4" y="9"/>
                      <a:pt x="1" y="1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61" name="Freeform 10"/>
              <p:cNvSpPr/>
              <p:nvPr/>
            </p:nvSpPr>
            <p:spPr bwMode="auto">
              <a:xfrm>
                <a:off x="3112" y="1912"/>
                <a:ext cx="7" cy="40"/>
              </a:xfrm>
              <a:custGeom>
                <a:avLst/>
                <a:gdLst>
                  <a:gd name="T0" fmla="*/ 3 w 3"/>
                  <a:gd name="T1" fmla="*/ 2 h 17"/>
                  <a:gd name="T2" fmla="*/ 2 w 3"/>
                  <a:gd name="T3" fmla="*/ 17 h 17"/>
                  <a:gd name="T4" fmla="*/ 3 w 3"/>
                  <a:gd name="T5" fmla="*/ 2 h 17"/>
                </a:gdLst>
                <a:ahLst/>
                <a:cxnLst>
                  <a:cxn ang="0">
                    <a:pos x="T0" y="T1"/>
                  </a:cxn>
                  <a:cxn ang="0">
                    <a:pos x="T2" y="T3"/>
                  </a:cxn>
                  <a:cxn ang="0">
                    <a:pos x="T4" y="T5"/>
                  </a:cxn>
                </a:cxnLst>
                <a:rect l="0" t="0" r="r" b="b"/>
                <a:pathLst>
                  <a:path w="3" h="17">
                    <a:moveTo>
                      <a:pt x="3" y="2"/>
                    </a:moveTo>
                    <a:cubicBezTo>
                      <a:pt x="1" y="5"/>
                      <a:pt x="3" y="13"/>
                      <a:pt x="2" y="17"/>
                    </a:cubicBezTo>
                    <a:cubicBezTo>
                      <a:pt x="1" y="15"/>
                      <a:pt x="0" y="0"/>
                      <a:pt x="3" y="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62" name="Freeform 11"/>
              <p:cNvSpPr/>
              <p:nvPr/>
            </p:nvSpPr>
            <p:spPr bwMode="auto">
              <a:xfrm>
                <a:off x="1836" y="2066"/>
                <a:ext cx="3" cy="28"/>
              </a:xfrm>
              <a:custGeom>
                <a:avLst/>
                <a:gdLst>
                  <a:gd name="T0" fmla="*/ 0 w 1"/>
                  <a:gd name="T1" fmla="*/ 0 h 12"/>
                  <a:gd name="T2" fmla="*/ 0 w 1"/>
                  <a:gd name="T3" fmla="*/ 12 h 12"/>
                  <a:gd name="T4" fmla="*/ 0 w 1"/>
                  <a:gd name="T5" fmla="*/ 0 h 12"/>
                </a:gdLst>
                <a:ahLst/>
                <a:cxnLst>
                  <a:cxn ang="0">
                    <a:pos x="T0" y="T1"/>
                  </a:cxn>
                  <a:cxn ang="0">
                    <a:pos x="T2" y="T3"/>
                  </a:cxn>
                  <a:cxn ang="0">
                    <a:pos x="T4" y="T5"/>
                  </a:cxn>
                </a:cxnLst>
                <a:rect l="0" t="0" r="r" b="b"/>
                <a:pathLst>
                  <a:path w="1" h="12">
                    <a:moveTo>
                      <a:pt x="0" y="0"/>
                    </a:moveTo>
                    <a:cubicBezTo>
                      <a:pt x="1" y="2"/>
                      <a:pt x="1" y="10"/>
                      <a:pt x="0" y="12"/>
                    </a:cubicBezTo>
                    <a:cubicBezTo>
                      <a:pt x="0" y="8"/>
                      <a:pt x="0" y="4"/>
                      <a:pt x="0"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63" name="Freeform 13"/>
              <p:cNvSpPr/>
              <p:nvPr/>
            </p:nvSpPr>
            <p:spPr bwMode="auto">
              <a:xfrm>
                <a:off x="2130" y="1807"/>
                <a:ext cx="16" cy="19"/>
              </a:xfrm>
              <a:custGeom>
                <a:avLst/>
                <a:gdLst>
                  <a:gd name="T0" fmla="*/ 1 w 7"/>
                  <a:gd name="T1" fmla="*/ 0 h 8"/>
                  <a:gd name="T2" fmla="*/ 7 w 7"/>
                  <a:gd name="T3" fmla="*/ 3 h 8"/>
                  <a:gd name="T4" fmla="*/ 4 w 7"/>
                  <a:gd name="T5" fmla="*/ 3 h 8"/>
                  <a:gd name="T6" fmla="*/ 2 w 7"/>
                  <a:gd name="T7" fmla="*/ 6 h 8"/>
                  <a:gd name="T8" fmla="*/ 1 w 7"/>
                  <a:gd name="T9" fmla="*/ 0 h 8"/>
                </a:gdLst>
                <a:ahLst/>
                <a:cxnLst>
                  <a:cxn ang="0">
                    <a:pos x="T0" y="T1"/>
                  </a:cxn>
                  <a:cxn ang="0">
                    <a:pos x="T2" y="T3"/>
                  </a:cxn>
                  <a:cxn ang="0">
                    <a:pos x="T4" y="T5"/>
                  </a:cxn>
                  <a:cxn ang="0">
                    <a:pos x="T6" y="T7"/>
                  </a:cxn>
                  <a:cxn ang="0">
                    <a:pos x="T8" y="T9"/>
                  </a:cxn>
                </a:cxnLst>
                <a:rect l="0" t="0" r="r" b="b"/>
                <a:pathLst>
                  <a:path w="7" h="8">
                    <a:moveTo>
                      <a:pt x="1" y="0"/>
                    </a:moveTo>
                    <a:cubicBezTo>
                      <a:pt x="4" y="1"/>
                      <a:pt x="3" y="4"/>
                      <a:pt x="7" y="3"/>
                    </a:cubicBezTo>
                    <a:cubicBezTo>
                      <a:pt x="7" y="4"/>
                      <a:pt x="4" y="4"/>
                      <a:pt x="4" y="3"/>
                    </a:cubicBezTo>
                    <a:cubicBezTo>
                      <a:pt x="3" y="3"/>
                      <a:pt x="3" y="5"/>
                      <a:pt x="2" y="6"/>
                    </a:cubicBezTo>
                    <a:cubicBezTo>
                      <a:pt x="0" y="8"/>
                      <a:pt x="4" y="1"/>
                      <a:pt x="1"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64" name="Freeform 14"/>
              <p:cNvSpPr/>
              <p:nvPr/>
            </p:nvSpPr>
            <p:spPr bwMode="auto">
              <a:xfrm>
                <a:off x="2080" y="854"/>
                <a:ext cx="12" cy="19"/>
              </a:xfrm>
              <a:custGeom>
                <a:avLst/>
                <a:gdLst>
                  <a:gd name="T0" fmla="*/ 4 w 5"/>
                  <a:gd name="T1" fmla="*/ 8 h 8"/>
                  <a:gd name="T2" fmla="*/ 0 w 5"/>
                  <a:gd name="T3" fmla="*/ 4 h 8"/>
                  <a:gd name="T4" fmla="*/ 4 w 5"/>
                  <a:gd name="T5" fmla="*/ 4 h 8"/>
                  <a:gd name="T6" fmla="*/ 5 w 5"/>
                  <a:gd name="T7" fmla="*/ 1 h 8"/>
                  <a:gd name="T8" fmla="*/ 5 w 5"/>
                  <a:gd name="T9" fmla="*/ 2 h 8"/>
                  <a:gd name="T10" fmla="*/ 5 w 5"/>
                  <a:gd name="T11" fmla="*/ 3 h 8"/>
                  <a:gd name="T12" fmla="*/ 2 w 5"/>
                  <a:gd name="T13" fmla="*/ 5 h 8"/>
                  <a:gd name="T14" fmla="*/ 4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4" y="8"/>
                    </a:moveTo>
                    <a:cubicBezTo>
                      <a:pt x="2" y="7"/>
                      <a:pt x="1" y="6"/>
                      <a:pt x="0" y="4"/>
                    </a:cubicBezTo>
                    <a:cubicBezTo>
                      <a:pt x="1" y="4"/>
                      <a:pt x="3" y="4"/>
                      <a:pt x="4" y="4"/>
                    </a:cubicBezTo>
                    <a:cubicBezTo>
                      <a:pt x="3" y="3"/>
                      <a:pt x="2" y="0"/>
                      <a:pt x="5" y="1"/>
                    </a:cubicBezTo>
                    <a:cubicBezTo>
                      <a:pt x="5" y="1"/>
                      <a:pt x="5" y="1"/>
                      <a:pt x="5" y="2"/>
                    </a:cubicBezTo>
                    <a:cubicBezTo>
                      <a:pt x="4" y="2"/>
                      <a:pt x="4" y="3"/>
                      <a:pt x="5" y="3"/>
                    </a:cubicBezTo>
                    <a:cubicBezTo>
                      <a:pt x="5" y="4"/>
                      <a:pt x="4" y="5"/>
                      <a:pt x="2" y="5"/>
                    </a:cubicBezTo>
                    <a:cubicBezTo>
                      <a:pt x="3" y="6"/>
                      <a:pt x="4" y="7"/>
                      <a:pt x="4" y="8"/>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65" name="Freeform 15"/>
              <p:cNvSpPr/>
              <p:nvPr/>
            </p:nvSpPr>
            <p:spPr bwMode="auto">
              <a:xfrm>
                <a:off x="1862" y="2407"/>
                <a:ext cx="19" cy="14"/>
              </a:xfrm>
              <a:custGeom>
                <a:avLst/>
                <a:gdLst>
                  <a:gd name="T0" fmla="*/ 8 w 8"/>
                  <a:gd name="T1" fmla="*/ 3 h 6"/>
                  <a:gd name="T2" fmla="*/ 7 w 8"/>
                  <a:gd name="T3" fmla="*/ 6 h 6"/>
                  <a:gd name="T4" fmla="*/ 0 w 8"/>
                  <a:gd name="T5" fmla="*/ 2 h 6"/>
                  <a:gd name="T6" fmla="*/ 3 w 8"/>
                  <a:gd name="T7" fmla="*/ 0 h 6"/>
                  <a:gd name="T8" fmla="*/ 5 w 8"/>
                  <a:gd name="T9" fmla="*/ 1 h 6"/>
                  <a:gd name="T10" fmla="*/ 7 w 8"/>
                  <a:gd name="T11" fmla="*/ 2 h 6"/>
                  <a:gd name="T12" fmla="*/ 8 w 8"/>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3"/>
                    </a:moveTo>
                    <a:cubicBezTo>
                      <a:pt x="7" y="4"/>
                      <a:pt x="7" y="5"/>
                      <a:pt x="7" y="6"/>
                    </a:cubicBezTo>
                    <a:cubicBezTo>
                      <a:pt x="3" y="6"/>
                      <a:pt x="4" y="2"/>
                      <a:pt x="0" y="2"/>
                    </a:cubicBezTo>
                    <a:cubicBezTo>
                      <a:pt x="0" y="0"/>
                      <a:pt x="3" y="1"/>
                      <a:pt x="3" y="0"/>
                    </a:cubicBezTo>
                    <a:cubicBezTo>
                      <a:pt x="6" y="0"/>
                      <a:pt x="1" y="2"/>
                      <a:pt x="5" y="1"/>
                    </a:cubicBezTo>
                    <a:cubicBezTo>
                      <a:pt x="2" y="3"/>
                      <a:pt x="6" y="5"/>
                      <a:pt x="7" y="2"/>
                    </a:cubicBezTo>
                    <a:cubicBezTo>
                      <a:pt x="7" y="2"/>
                      <a:pt x="8" y="3"/>
                      <a:pt x="8"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66" name="Freeform 16"/>
              <p:cNvSpPr/>
              <p:nvPr/>
            </p:nvSpPr>
            <p:spPr bwMode="auto">
              <a:xfrm>
                <a:off x="1877" y="2464"/>
                <a:ext cx="16" cy="17"/>
              </a:xfrm>
              <a:custGeom>
                <a:avLst/>
                <a:gdLst>
                  <a:gd name="T0" fmla="*/ 0 w 7"/>
                  <a:gd name="T1" fmla="*/ 0 h 7"/>
                  <a:gd name="T2" fmla="*/ 4 w 7"/>
                  <a:gd name="T3" fmla="*/ 1 h 7"/>
                  <a:gd name="T4" fmla="*/ 4 w 7"/>
                  <a:gd name="T5" fmla="*/ 7 h 7"/>
                  <a:gd name="T6" fmla="*/ 0 w 7"/>
                  <a:gd name="T7" fmla="*/ 1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cubicBezTo>
                      <a:pt x="1" y="1"/>
                      <a:pt x="2" y="2"/>
                      <a:pt x="4" y="1"/>
                    </a:cubicBezTo>
                    <a:cubicBezTo>
                      <a:pt x="3" y="4"/>
                      <a:pt x="7" y="6"/>
                      <a:pt x="4" y="7"/>
                    </a:cubicBezTo>
                    <a:cubicBezTo>
                      <a:pt x="2" y="5"/>
                      <a:pt x="2" y="3"/>
                      <a:pt x="0" y="1"/>
                    </a:cubicBezTo>
                    <a:cubicBezTo>
                      <a:pt x="0" y="1"/>
                      <a:pt x="0" y="1"/>
                      <a:pt x="0"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67" name="Freeform 17"/>
              <p:cNvSpPr>
                <a:spLocks noEditPoints="1"/>
              </p:cNvSpPr>
              <p:nvPr/>
            </p:nvSpPr>
            <p:spPr bwMode="auto">
              <a:xfrm>
                <a:off x="1986" y="669"/>
                <a:ext cx="664" cy="270"/>
              </a:xfrm>
              <a:custGeom>
                <a:avLst/>
                <a:gdLst>
                  <a:gd name="T0" fmla="*/ 212 w 281"/>
                  <a:gd name="T1" fmla="*/ 2 h 114"/>
                  <a:gd name="T2" fmla="*/ 229 w 281"/>
                  <a:gd name="T3" fmla="*/ 2 h 114"/>
                  <a:gd name="T4" fmla="*/ 236 w 281"/>
                  <a:gd name="T5" fmla="*/ 3 h 114"/>
                  <a:gd name="T6" fmla="*/ 248 w 281"/>
                  <a:gd name="T7" fmla="*/ 6 h 114"/>
                  <a:gd name="T8" fmla="*/ 248 w 281"/>
                  <a:gd name="T9" fmla="*/ 7 h 114"/>
                  <a:gd name="T10" fmla="*/ 281 w 281"/>
                  <a:gd name="T11" fmla="*/ 9 h 114"/>
                  <a:gd name="T12" fmla="*/ 244 w 281"/>
                  <a:gd name="T13" fmla="*/ 24 h 114"/>
                  <a:gd name="T14" fmla="*/ 249 w 281"/>
                  <a:gd name="T15" fmla="*/ 26 h 114"/>
                  <a:gd name="T16" fmla="*/ 241 w 281"/>
                  <a:gd name="T17" fmla="*/ 31 h 114"/>
                  <a:gd name="T18" fmla="*/ 248 w 281"/>
                  <a:gd name="T19" fmla="*/ 39 h 114"/>
                  <a:gd name="T20" fmla="*/ 234 w 281"/>
                  <a:gd name="T21" fmla="*/ 47 h 114"/>
                  <a:gd name="T22" fmla="*/ 219 w 281"/>
                  <a:gd name="T23" fmla="*/ 54 h 114"/>
                  <a:gd name="T24" fmla="*/ 218 w 281"/>
                  <a:gd name="T25" fmla="*/ 56 h 114"/>
                  <a:gd name="T26" fmla="*/ 210 w 281"/>
                  <a:gd name="T27" fmla="*/ 59 h 114"/>
                  <a:gd name="T28" fmla="*/ 227 w 281"/>
                  <a:gd name="T29" fmla="*/ 61 h 114"/>
                  <a:gd name="T30" fmla="*/ 161 w 281"/>
                  <a:gd name="T31" fmla="*/ 84 h 114"/>
                  <a:gd name="T32" fmla="*/ 150 w 281"/>
                  <a:gd name="T33" fmla="*/ 85 h 114"/>
                  <a:gd name="T34" fmla="*/ 123 w 281"/>
                  <a:gd name="T35" fmla="*/ 114 h 114"/>
                  <a:gd name="T36" fmla="*/ 99 w 281"/>
                  <a:gd name="T37" fmla="*/ 80 h 114"/>
                  <a:gd name="T38" fmla="*/ 119 w 281"/>
                  <a:gd name="T39" fmla="*/ 64 h 114"/>
                  <a:gd name="T40" fmla="*/ 120 w 281"/>
                  <a:gd name="T41" fmla="*/ 58 h 114"/>
                  <a:gd name="T42" fmla="*/ 116 w 281"/>
                  <a:gd name="T43" fmla="*/ 52 h 114"/>
                  <a:gd name="T44" fmla="*/ 106 w 281"/>
                  <a:gd name="T45" fmla="*/ 53 h 114"/>
                  <a:gd name="T46" fmla="*/ 109 w 281"/>
                  <a:gd name="T47" fmla="*/ 33 h 114"/>
                  <a:gd name="T48" fmla="*/ 79 w 281"/>
                  <a:gd name="T49" fmla="*/ 30 h 114"/>
                  <a:gd name="T50" fmla="*/ 87 w 281"/>
                  <a:gd name="T51" fmla="*/ 27 h 114"/>
                  <a:gd name="T52" fmla="*/ 71 w 281"/>
                  <a:gd name="T53" fmla="*/ 22 h 114"/>
                  <a:gd name="T54" fmla="*/ 99 w 281"/>
                  <a:gd name="T55" fmla="*/ 13 h 114"/>
                  <a:gd name="T56" fmla="*/ 121 w 281"/>
                  <a:gd name="T57" fmla="*/ 8 h 114"/>
                  <a:gd name="T58" fmla="*/ 109 w 281"/>
                  <a:gd name="T59" fmla="*/ 11 h 114"/>
                  <a:gd name="T60" fmla="*/ 44 w 281"/>
                  <a:gd name="T61" fmla="*/ 26 h 114"/>
                  <a:gd name="T62" fmla="*/ 3 w 281"/>
                  <a:gd name="T63" fmla="*/ 29 h 114"/>
                  <a:gd name="T64" fmla="*/ 17 w 281"/>
                  <a:gd name="T65" fmla="*/ 24 h 114"/>
                  <a:gd name="T66" fmla="*/ 40 w 281"/>
                  <a:gd name="T67" fmla="*/ 21 h 114"/>
                  <a:gd name="T68" fmla="*/ 3 w 281"/>
                  <a:gd name="T69" fmla="*/ 18 h 114"/>
                  <a:gd name="T70" fmla="*/ 27 w 281"/>
                  <a:gd name="T71" fmla="*/ 13 h 114"/>
                  <a:gd name="T72" fmla="*/ 36 w 281"/>
                  <a:gd name="T73" fmla="*/ 13 h 114"/>
                  <a:gd name="T74" fmla="*/ 29 w 281"/>
                  <a:gd name="T75" fmla="*/ 11 h 114"/>
                  <a:gd name="T76" fmla="*/ 106 w 281"/>
                  <a:gd name="T77" fmla="*/ 3 h 114"/>
                  <a:gd name="T78" fmla="*/ 112 w 281"/>
                  <a:gd name="T79" fmla="*/ 4 h 114"/>
                  <a:gd name="T80" fmla="*/ 175 w 281"/>
                  <a:gd name="T81" fmla="*/ 7 h 114"/>
                  <a:gd name="T82" fmla="*/ 184 w 281"/>
                  <a:gd name="T83" fmla="*/ 3 h 114"/>
                  <a:gd name="T84" fmla="*/ 209 w 281"/>
                  <a:gd name="T85" fmla="*/ 5 h 114"/>
                  <a:gd name="T86" fmla="*/ 209 w 281"/>
                  <a:gd name="T87" fmla="*/ 5 h 114"/>
                  <a:gd name="T88" fmla="*/ 251 w 281"/>
                  <a:gd name="T89" fmla="*/ 13 h 114"/>
                  <a:gd name="T90" fmla="*/ 218 w 281"/>
                  <a:gd name="T91" fmla="*/ 45 h 114"/>
                  <a:gd name="T92" fmla="*/ 221 w 281"/>
                  <a:gd name="T93" fmla="*/ 50 h 114"/>
                  <a:gd name="T94" fmla="*/ 225 w 281"/>
                  <a:gd name="T95" fmla="*/ 46 h 114"/>
                  <a:gd name="T96" fmla="*/ 109 w 281"/>
                  <a:gd name="T97" fmla="*/ 89 h 114"/>
                  <a:gd name="T98" fmla="*/ 215 w 281"/>
                  <a:gd name="T99" fmla="*/ 9 h 114"/>
                  <a:gd name="T100" fmla="*/ 215 w 281"/>
                  <a:gd name="T101" fmla="*/ 9 h 114"/>
                  <a:gd name="T102" fmla="*/ 52 w 281"/>
                  <a:gd name="T103" fmla="*/ 13 h 114"/>
                  <a:gd name="T104" fmla="*/ 42 w 281"/>
                  <a:gd name="T105" fmla="*/ 13 h 114"/>
                  <a:gd name="T106" fmla="*/ 48 w 281"/>
                  <a:gd name="T107" fmla="*/ 1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1" h="114">
                    <a:moveTo>
                      <a:pt x="192" y="5"/>
                    </a:moveTo>
                    <a:cubicBezTo>
                      <a:pt x="197" y="5"/>
                      <a:pt x="202" y="0"/>
                      <a:pt x="212" y="2"/>
                    </a:cubicBezTo>
                    <a:cubicBezTo>
                      <a:pt x="215" y="2"/>
                      <a:pt x="218" y="2"/>
                      <a:pt x="222" y="2"/>
                    </a:cubicBezTo>
                    <a:cubicBezTo>
                      <a:pt x="224" y="2"/>
                      <a:pt x="227" y="2"/>
                      <a:pt x="229" y="2"/>
                    </a:cubicBezTo>
                    <a:cubicBezTo>
                      <a:pt x="229" y="3"/>
                      <a:pt x="228" y="3"/>
                      <a:pt x="228" y="4"/>
                    </a:cubicBezTo>
                    <a:cubicBezTo>
                      <a:pt x="231" y="3"/>
                      <a:pt x="235" y="5"/>
                      <a:pt x="236" y="3"/>
                    </a:cubicBezTo>
                    <a:cubicBezTo>
                      <a:pt x="241" y="2"/>
                      <a:pt x="246" y="4"/>
                      <a:pt x="251" y="5"/>
                    </a:cubicBezTo>
                    <a:cubicBezTo>
                      <a:pt x="250" y="5"/>
                      <a:pt x="250" y="6"/>
                      <a:pt x="248" y="6"/>
                    </a:cubicBezTo>
                    <a:cubicBezTo>
                      <a:pt x="245" y="6"/>
                      <a:pt x="242" y="6"/>
                      <a:pt x="239" y="6"/>
                    </a:cubicBezTo>
                    <a:cubicBezTo>
                      <a:pt x="239" y="10"/>
                      <a:pt x="245" y="6"/>
                      <a:pt x="248" y="7"/>
                    </a:cubicBezTo>
                    <a:cubicBezTo>
                      <a:pt x="250" y="7"/>
                      <a:pt x="246" y="8"/>
                      <a:pt x="247" y="10"/>
                    </a:cubicBezTo>
                    <a:cubicBezTo>
                      <a:pt x="257" y="9"/>
                      <a:pt x="271" y="6"/>
                      <a:pt x="281" y="9"/>
                    </a:cubicBezTo>
                    <a:cubicBezTo>
                      <a:pt x="270" y="11"/>
                      <a:pt x="256" y="13"/>
                      <a:pt x="252" y="20"/>
                    </a:cubicBezTo>
                    <a:cubicBezTo>
                      <a:pt x="251" y="16"/>
                      <a:pt x="245" y="23"/>
                      <a:pt x="244" y="24"/>
                    </a:cubicBezTo>
                    <a:cubicBezTo>
                      <a:pt x="245" y="24"/>
                      <a:pt x="246" y="24"/>
                      <a:pt x="247" y="24"/>
                    </a:cubicBezTo>
                    <a:cubicBezTo>
                      <a:pt x="247" y="25"/>
                      <a:pt x="247" y="26"/>
                      <a:pt x="249" y="26"/>
                    </a:cubicBezTo>
                    <a:cubicBezTo>
                      <a:pt x="257" y="24"/>
                      <a:pt x="254" y="30"/>
                      <a:pt x="251" y="31"/>
                    </a:cubicBezTo>
                    <a:cubicBezTo>
                      <a:pt x="252" y="30"/>
                      <a:pt x="242" y="25"/>
                      <a:pt x="241" y="31"/>
                    </a:cubicBezTo>
                    <a:cubicBezTo>
                      <a:pt x="244" y="30"/>
                      <a:pt x="247" y="31"/>
                      <a:pt x="248" y="34"/>
                    </a:cubicBezTo>
                    <a:cubicBezTo>
                      <a:pt x="242" y="36"/>
                      <a:pt x="244" y="36"/>
                      <a:pt x="248" y="39"/>
                    </a:cubicBezTo>
                    <a:cubicBezTo>
                      <a:pt x="243" y="43"/>
                      <a:pt x="236" y="44"/>
                      <a:pt x="230" y="46"/>
                    </a:cubicBezTo>
                    <a:cubicBezTo>
                      <a:pt x="232" y="46"/>
                      <a:pt x="234" y="46"/>
                      <a:pt x="234" y="47"/>
                    </a:cubicBezTo>
                    <a:cubicBezTo>
                      <a:pt x="228" y="52"/>
                      <a:pt x="233" y="52"/>
                      <a:pt x="232" y="60"/>
                    </a:cubicBezTo>
                    <a:cubicBezTo>
                      <a:pt x="227" y="59"/>
                      <a:pt x="223" y="58"/>
                      <a:pt x="219" y="54"/>
                    </a:cubicBezTo>
                    <a:cubicBezTo>
                      <a:pt x="216" y="56"/>
                      <a:pt x="208" y="54"/>
                      <a:pt x="207" y="59"/>
                    </a:cubicBezTo>
                    <a:cubicBezTo>
                      <a:pt x="211" y="58"/>
                      <a:pt x="213" y="56"/>
                      <a:pt x="218" y="56"/>
                    </a:cubicBezTo>
                    <a:cubicBezTo>
                      <a:pt x="218" y="58"/>
                      <a:pt x="217" y="58"/>
                      <a:pt x="216" y="59"/>
                    </a:cubicBezTo>
                    <a:cubicBezTo>
                      <a:pt x="214" y="59"/>
                      <a:pt x="212" y="59"/>
                      <a:pt x="210" y="59"/>
                    </a:cubicBezTo>
                    <a:cubicBezTo>
                      <a:pt x="211" y="62"/>
                      <a:pt x="214" y="59"/>
                      <a:pt x="217" y="60"/>
                    </a:cubicBezTo>
                    <a:cubicBezTo>
                      <a:pt x="220" y="60"/>
                      <a:pt x="226" y="58"/>
                      <a:pt x="227" y="61"/>
                    </a:cubicBezTo>
                    <a:cubicBezTo>
                      <a:pt x="215" y="68"/>
                      <a:pt x="199" y="67"/>
                      <a:pt x="188" y="71"/>
                    </a:cubicBezTo>
                    <a:cubicBezTo>
                      <a:pt x="179" y="74"/>
                      <a:pt x="172" y="82"/>
                      <a:pt x="161" y="84"/>
                    </a:cubicBezTo>
                    <a:cubicBezTo>
                      <a:pt x="160" y="83"/>
                      <a:pt x="161" y="82"/>
                      <a:pt x="161" y="81"/>
                    </a:cubicBezTo>
                    <a:cubicBezTo>
                      <a:pt x="158" y="85"/>
                      <a:pt x="154" y="83"/>
                      <a:pt x="150" y="85"/>
                    </a:cubicBezTo>
                    <a:cubicBezTo>
                      <a:pt x="146" y="91"/>
                      <a:pt x="143" y="97"/>
                      <a:pt x="135" y="99"/>
                    </a:cubicBezTo>
                    <a:cubicBezTo>
                      <a:pt x="133" y="106"/>
                      <a:pt x="130" y="112"/>
                      <a:pt x="123" y="114"/>
                    </a:cubicBezTo>
                    <a:cubicBezTo>
                      <a:pt x="120" y="113"/>
                      <a:pt x="115" y="107"/>
                      <a:pt x="107" y="109"/>
                    </a:cubicBezTo>
                    <a:cubicBezTo>
                      <a:pt x="105" y="102"/>
                      <a:pt x="100" y="92"/>
                      <a:pt x="99" y="80"/>
                    </a:cubicBezTo>
                    <a:cubicBezTo>
                      <a:pt x="103" y="78"/>
                      <a:pt x="102" y="78"/>
                      <a:pt x="101" y="74"/>
                    </a:cubicBezTo>
                    <a:cubicBezTo>
                      <a:pt x="105" y="69"/>
                      <a:pt x="116" y="68"/>
                      <a:pt x="119" y="64"/>
                    </a:cubicBezTo>
                    <a:cubicBezTo>
                      <a:pt x="118" y="60"/>
                      <a:pt x="114" y="60"/>
                      <a:pt x="108" y="58"/>
                    </a:cubicBezTo>
                    <a:cubicBezTo>
                      <a:pt x="112" y="58"/>
                      <a:pt x="116" y="58"/>
                      <a:pt x="120" y="58"/>
                    </a:cubicBezTo>
                    <a:cubicBezTo>
                      <a:pt x="120" y="59"/>
                      <a:pt x="121" y="58"/>
                      <a:pt x="122" y="59"/>
                    </a:cubicBezTo>
                    <a:cubicBezTo>
                      <a:pt x="121" y="55"/>
                      <a:pt x="119" y="53"/>
                      <a:pt x="116" y="52"/>
                    </a:cubicBezTo>
                    <a:cubicBezTo>
                      <a:pt x="116" y="52"/>
                      <a:pt x="116" y="51"/>
                      <a:pt x="116" y="51"/>
                    </a:cubicBezTo>
                    <a:cubicBezTo>
                      <a:pt x="112" y="51"/>
                      <a:pt x="111" y="53"/>
                      <a:pt x="106" y="53"/>
                    </a:cubicBezTo>
                    <a:cubicBezTo>
                      <a:pt x="110" y="50"/>
                      <a:pt x="113" y="48"/>
                      <a:pt x="113" y="45"/>
                    </a:cubicBezTo>
                    <a:cubicBezTo>
                      <a:pt x="113" y="40"/>
                      <a:pt x="109" y="38"/>
                      <a:pt x="109" y="33"/>
                    </a:cubicBezTo>
                    <a:cubicBezTo>
                      <a:pt x="96" y="29"/>
                      <a:pt x="82" y="35"/>
                      <a:pt x="76" y="30"/>
                    </a:cubicBezTo>
                    <a:cubicBezTo>
                      <a:pt x="77" y="30"/>
                      <a:pt x="78" y="30"/>
                      <a:pt x="79" y="30"/>
                    </a:cubicBezTo>
                    <a:cubicBezTo>
                      <a:pt x="82" y="29"/>
                      <a:pt x="76" y="29"/>
                      <a:pt x="75" y="29"/>
                    </a:cubicBezTo>
                    <a:cubicBezTo>
                      <a:pt x="77" y="26"/>
                      <a:pt x="85" y="30"/>
                      <a:pt x="87" y="27"/>
                    </a:cubicBezTo>
                    <a:cubicBezTo>
                      <a:pt x="88" y="27"/>
                      <a:pt x="88" y="26"/>
                      <a:pt x="87" y="26"/>
                    </a:cubicBezTo>
                    <a:cubicBezTo>
                      <a:pt x="79" y="27"/>
                      <a:pt x="76" y="24"/>
                      <a:pt x="71" y="22"/>
                    </a:cubicBezTo>
                    <a:cubicBezTo>
                      <a:pt x="82" y="19"/>
                      <a:pt x="97" y="20"/>
                      <a:pt x="106" y="14"/>
                    </a:cubicBezTo>
                    <a:cubicBezTo>
                      <a:pt x="104" y="14"/>
                      <a:pt x="99" y="16"/>
                      <a:pt x="99" y="13"/>
                    </a:cubicBezTo>
                    <a:cubicBezTo>
                      <a:pt x="107" y="10"/>
                      <a:pt x="121" y="14"/>
                      <a:pt x="126" y="7"/>
                    </a:cubicBezTo>
                    <a:cubicBezTo>
                      <a:pt x="123" y="6"/>
                      <a:pt x="124" y="9"/>
                      <a:pt x="121" y="8"/>
                    </a:cubicBezTo>
                    <a:cubicBezTo>
                      <a:pt x="115" y="7"/>
                      <a:pt x="111" y="8"/>
                      <a:pt x="105" y="9"/>
                    </a:cubicBezTo>
                    <a:cubicBezTo>
                      <a:pt x="105" y="11"/>
                      <a:pt x="110" y="8"/>
                      <a:pt x="109" y="11"/>
                    </a:cubicBezTo>
                    <a:cubicBezTo>
                      <a:pt x="91" y="10"/>
                      <a:pt x="80" y="17"/>
                      <a:pt x="63" y="19"/>
                    </a:cubicBezTo>
                    <a:cubicBezTo>
                      <a:pt x="74" y="21"/>
                      <a:pt x="49" y="26"/>
                      <a:pt x="44" y="26"/>
                    </a:cubicBezTo>
                    <a:cubicBezTo>
                      <a:pt x="43" y="29"/>
                      <a:pt x="49" y="28"/>
                      <a:pt x="46" y="30"/>
                    </a:cubicBezTo>
                    <a:cubicBezTo>
                      <a:pt x="32" y="30"/>
                      <a:pt x="17" y="32"/>
                      <a:pt x="3" y="29"/>
                    </a:cubicBezTo>
                    <a:cubicBezTo>
                      <a:pt x="6" y="27"/>
                      <a:pt x="12" y="28"/>
                      <a:pt x="17" y="26"/>
                    </a:cubicBezTo>
                    <a:cubicBezTo>
                      <a:pt x="14" y="27"/>
                      <a:pt x="14" y="23"/>
                      <a:pt x="17" y="24"/>
                    </a:cubicBezTo>
                    <a:cubicBezTo>
                      <a:pt x="20" y="24"/>
                      <a:pt x="24" y="24"/>
                      <a:pt x="25" y="26"/>
                    </a:cubicBezTo>
                    <a:cubicBezTo>
                      <a:pt x="28" y="23"/>
                      <a:pt x="32" y="20"/>
                      <a:pt x="40" y="21"/>
                    </a:cubicBezTo>
                    <a:cubicBezTo>
                      <a:pt x="40" y="19"/>
                      <a:pt x="39" y="19"/>
                      <a:pt x="36" y="19"/>
                    </a:cubicBezTo>
                    <a:cubicBezTo>
                      <a:pt x="26" y="15"/>
                      <a:pt x="10" y="28"/>
                      <a:pt x="3" y="18"/>
                    </a:cubicBezTo>
                    <a:cubicBezTo>
                      <a:pt x="17" y="18"/>
                      <a:pt x="0" y="18"/>
                      <a:pt x="1" y="14"/>
                    </a:cubicBezTo>
                    <a:cubicBezTo>
                      <a:pt x="11" y="13"/>
                      <a:pt x="18" y="5"/>
                      <a:pt x="27" y="13"/>
                    </a:cubicBezTo>
                    <a:cubicBezTo>
                      <a:pt x="29" y="13"/>
                      <a:pt x="34" y="11"/>
                      <a:pt x="33" y="15"/>
                    </a:cubicBezTo>
                    <a:cubicBezTo>
                      <a:pt x="34" y="14"/>
                      <a:pt x="35" y="14"/>
                      <a:pt x="36" y="13"/>
                    </a:cubicBezTo>
                    <a:cubicBezTo>
                      <a:pt x="36" y="10"/>
                      <a:pt x="31" y="12"/>
                      <a:pt x="29" y="12"/>
                    </a:cubicBezTo>
                    <a:cubicBezTo>
                      <a:pt x="29" y="11"/>
                      <a:pt x="29" y="11"/>
                      <a:pt x="29" y="11"/>
                    </a:cubicBezTo>
                    <a:cubicBezTo>
                      <a:pt x="31" y="8"/>
                      <a:pt x="23" y="9"/>
                      <a:pt x="27" y="8"/>
                    </a:cubicBezTo>
                    <a:cubicBezTo>
                      <a:pt x="55" y="6"/>
                      <a:pt x="81" y="1"/>
                      <a:pt x="106" y="3"/>
                    </a:cubicBezTo>
                    <a:cubicBezTo>
                      <a:pt x="106" y="4"/>
                      <a:pt x="105" y="4"/>
                      <a:pt x="105" y="5"/>
                    </a:cubicBezTo>
                    <a:cubicBezTo>
                      <a:pt x="108" y="5"/>
                      <a:pt x="111" y="5"/>
                      <a:pt x="112" y="4"/>
                    </a:cubicBezTo>
                    <a:cubicBezTo>
                      <a:pt x="131" y="6"/>
                      <a:pt x="153" y="9"/>
                      <a:pt x="162" y="5"/>
                    </a:cubicBezTo>
                    <a:cubicBezTo>
                      <a:pt x="166" y="5"/>
                      <a:pt x="178" y="9"/>
                      <a:pt x="175" y="7"/>
                    </a:cubicBezTo>
                    <a:cubicBezTo>
                      <a:pt x="175" y="5"/>
                      <a:pt x="172" y="6"/>
                      <a:pt x="172" y="5"/>
                    </a:cubicBezTo>
                    <a:cubicBezTo>
                      <a:pt x="178" y="5"/>
                      <a:pt x="174" y="2"/>
                      <a:pt x="184" y="3"/>
                    </a:cubicBezTo>
                    <a:cubicBezTo>
                      <a:pt x="186" y="7"/>
                      <a:pt x="190" y="3"/>
                      <a:pt x="192" y="5"/>
                    </a:cubicBezTo>
                    <a:close/>
                    <a:moveTo>
                      <a:pt x="209" y="5"/>
                    </a:moveTo>
                    <a:cubicBezTo>
                      <a:pt x="215" y="5"/>
                      <a:pt x="220" y="5"/>
                      <a:pt x="224" y="3"/>
                    </a:cubicBezTo>
                    <a:cubicBezTo>
                      <a:pt x="219" y="3"/>
                      <a:pt x="213" y="3"/>
                      <a:pt x="209" y="5"/>
                    </a:cubicBezTo>
                    <a:close/>
                    <a:moveTo>
                      <a:pt x="251" y="13"/>
                    </a:moveTo>
                    <a:cubicBezTo>
                      <a:pt x="260" y="15"/>
                      <a:pt x="262" y="9"/>
                      <a:pt x="251" y="13"/>
                    </a:cubicBezTo>
                    <a:close/>
                    <a:moveTo>
                      <a:pt x="225" y="46"/>
                    </a:moveTo>
                    <a:cubicBezTo>
                      <a:pt x="232" y="46"/>
                      <a:pt x="219" y="42"/>
                      <a:pt x="218" y="45"/>
                    </a:cubicBezTo>
                    <a:cubicBezTo>
                      <a:pt x="220" y="47"/>
                      <a:pt x="220" y="45"/>
                      <a:pt x="223" y="45"/>
                    </a:cubicBezTo>
                    <a:cubicBezTo>
                      <a:pt x="224" y="49"/>
                      <a:pt x="223" y="49"/>
                      <a:pt x="221" y="50"/>
                    </a:cubicBezTo>
                    <a:cubicBezTo>
                      <a:pt x="225" y="49"/>
                      <a:pt x="228" y="53"/>
                      <a:pt x="230" y="50"/>
                    </a:cubicBezTo>
                    <a:cubicBezTo>
                      <a:pt x="227" y="50"/>
                      <a:pt x="225" y="49"/>
                      <a:pt x="225" y="46"/>
                    </a:cubicBezTo>
                    <a:close/>
                    <a:moveTo>
                      <a:pt x="103" y="90"/>
                    </a:moveTo>
                    <a:cubicBezTo>
                      <a:pt x="106" y="91"/>
                      <a:pt x="107" y="87"/>
                      <a:pt x="109" y="89"/>
                    </a:cubicBezTo>
                    <a:cubicBezTo>
                      <a:pt x="109" y="85"/>
                      <a:pt x="103" y="89"/>
                      <a:pt x="103" y="90"/>
                    </a:cubicBezTo>
                    <a:close/>
                    <a:moveTo>
                      <a:pt x="215" y="9"/>
                    </a:moveTo>
                    <a:cubicBezTo>
                      <a:pt x="221" y="8"/>
                      <a:pt x="227" y="8"/>
                      <a:pt x="231" y="6"/>
                    </a:cubicBezTo>
                    <a:cubicBezTo>
                      <a:pt x="225" y="6"/>
                      <a:pt x="219" y="7"/>
                      <a:pt x="215" y="9"/>
                    </a:cubicBezTo>
                    <a:close/>
                    <a:moveTo>
                      <a:pt x="62" y="13"/>
                    </a:moveTo>
                    <a:cubicBezTo>
                      <a:pt x="59" y="13"/>
                      <a:pt x="54" y="10"/>
                      <a:pt x="52" y="13"/>
                    </a:cubicBezTo>
                    <a:cubicBezTo>
                      <a:pt x="56" y="12"/>
                      <a:pt x="60" y="15"/>
                      <a:pt x="62" y="13"/>
                    </a:cubicBezTo>
                    <a:close/>
                    <a:moveTo>
                      <a:pt x="42" y="13"/>
                    </a:moveTo>
                    <a:cubicBezTo>
                      <a:pt x="46" y="12"/>
                      <a:pt x="48" y="19"/>
                      <a:pt x="50" y="14"/>
                    </a:cubicBezTo>
                    <a:cubicBezTo>
                      <a:pt x="48" y="15"/>
                      <a:pt x="48" y="13"/>
                      <a:pt x="48" y="12"/>
                    </a:cubicBezTo>
                    <a:cubicBezTo>
                      <a:pt x="46" y="12"/>
                      <a:pt x="43" y="12"/>
                      <a:pt x="42" y="1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68" name="Freeform 18"/>
              <p:cNvSpPr/>
              <p:nvPr/>
            </p:nvSpPr>
            <p:spPr bwMode="auto">
              <a:xfrm>
                <a:off x="2234" y="674"/>
                <a:ext cx="17" cy="7"/>
              </a:xfrm>
              <a:custGeom>
                <a:avLst/>
                <a:gdLst>
                  <a:gd name="T0" fmla="*/ 7 w 7"/>
                  <a:gd name="T1" fmla="*/ 2 h 3"/>
                  <a:gd name="T2" fmla="*/ 0 w 7"/>
                  <a:gd name="T3" fmla="*/ 3 h 3"/>
                  <a:gd name="T4" fmla="*/ 1 w 7"/>
                  <a:gd name="T5" fmla="*/ 1 h 3"/>
                  <a:gd name="T6" fmla="*/ 7 w 7"/>
                  <a:gd name="T7" fmla="*/ 2 h 3"/>
                </a:gdLst>
                <a:ahLst/>
                <a:cxnLst>
                  <a:cxn ang="0">
                    <a:pos x="T0" y="T1"/>
                  </a:cxn>
                  <a:cxn ang="0">
                    <a:pos x="T2" y="T3"/>
                  </a:cxn>
                  <a:cxn ang="0">
                    <a:pos x="T4" y="T5"/>
                  </a:cxn>
                  <a:cxn ang="0">
                    <a:pos x="T6" y="T7"/>
                  </a:cxn>
                </a:cxnLst>
                <a:rect l="0" t="0" r="r" b="b"/>
                <a:pathLst>
                  <a:path w="7" h="3">
                    <a:moveTo>
                      <a:pt x="7" y="2"/>
                    </a:moveTo>
                    <a:cubicBezTo>
                      <a:pt x="6" y="3"/>
                      <a:pt x="3" y="3"/>
                      <a:pt x="0" y="3"/>
                    </a:cubicBezTo>
                    <a:cubicBezTo>
                      <a:pt x="0" y="2"/>
                      <a:pt x="1" y="2"/>
                      <a:pt x="1" y="1"/>
                    </a:cubicBezTo>
                    <a:cubicBezTo>
                      <a:pt x="3" y="1"/>
                      <a:pt x="7" y="0"/>
                      <a:pt x="7" y="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69" name="Freeform 19"/>
              <p:cNvSpPr/>
              <p:nvPr/>
            </p:nvSpPr>
            <p:spPr bwMode="auto">
              <a:xfrm>
                <a:off x="2494" y="683"/>
                <a:ext cx="38" cy="8"/>
              </a:xfrm>
              <a:custGeom>
                <a:avLst/>
                <a:gdLst>
                  <a:gd name="T0" fmla="*/ 16 w 16"/>
                  <a:gd name="T1" fmla="*/ 0 h 3"/>
                  <a:gd name="T2" fmla="*/ 0 w 16"/>
                  <a:gd name="T3" fmla="*/ 3 h 3"/>
                  <a:gd name="T4" fmla="*/ 16 w 16"/>
                  <a:gd name="T5" fmla="*/ 0 h 3"/>
                </a:gdLst>
                <a:ahLst/>
                <a:cxnLst>
                  <a:cxn ang="0">
                    <a:pos x="T0" y="T1"/>
                  </a:cxn>
                  <a:cxn ang="0">
                    <a:pos x="T2" y="T3"/>
                  </a:cxn>
                  <a:cxn ang="0">
                    <a:pos x="T4" y="T5"/>
                  </a:cxn>
                </a:cxnLst>
                <a:rect l="0" t="0" r="r" b="b"/>
                <a:pathLst>
                  <a:path w="16" h="3">
                    <a:moveTo>
                      <a:pt x="16" y="0"/>
                    </a:moveTo>
                    <a:cubicBezTo>
                      <a:pt x="12" y="2"/>
                      <a:pt x="6" y="2"/>
                      <a:pt x="0" y="3"/>
                    </a:cubicBezTo>
                    <a:cubicBezTo>
                      <a:pt x="4" y="1"/>
                      <a:pt x="10" y="0"/>
                      <a:pt x="16"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70" name="Freeform 20"/>
              <p:cNvSpPr/>
              <p:nvPr/>
            </p:nvSpPr>
            <p:spPr bwMode="auto">
              <a:xfrm>
                <a:off x="3154" y="691"/>
                <a:ext cx="31" cy="11"/>
              </a:xfrm>
              <a:custGeom>
                <a:avLst/>
                <a:gdLst>
                  <a:gd name="T0" fmla="*/ 12 w 13"/>
                  <a:gd name="T1" fmla="*/ 0 h 5"/>
                  <a:gd name="T2" fmla="*/ 13 w 13"/>
                  <a:gd name="T3" fmla="*/ 2 h 5"/>
                  <a:gd name="T4" fmla="*/ 0 w 13"/>
                  <a:gd name="T5" fmla="*/ 3 h 5"/>
                  <a:gd name="T6" fmla="*/ 12 w 13"/>
                  <a:gd name="T7" fmla="*/ 0 h 5"/>
                </a:gdLst>
                <a:ahLst/>
                <a:cxnLst>
                  <a:cxn ang="0">
                    <a:pos x="T0" y="T1"/>
                  </a:cxn>
                  <a:cxn ang="0">
                    <a:pos x="T2" y="T3"/>
                  </a:cxn>
                  <a:cxn ang="0">
                    <a:pos x="T4" y="T5"/>
                  </a:cxn>
                  <a:cxn ang="0">
                    <a:pos x="T6" y="T7"/>
                  </a:cxn>
                </a:cxnLst>
                <a:rect l="0" t="0" r="r" b="b"/>
                <a:pathLst>
                  <a:path w="13" h="5">
                    <a:moveTo>
                      <a:pt x="12" y="0"/>
                    </a:moveTo>
                    <a:cubicBezTo>
                      <a:pt x="11" y="1"/>
                      <a:pt x="11" y="2"/>
                      <a:pt x="13" y="2"/>
                    </a:cubicBezTo>
                    <a:cubicBezTo>
                      <a:pt x="10" y="5"/>
                      <a:pt x="6" y="2"/>
                      <a:pt x="0" y="3"/>
                    </a:cubicBezTo>
                    <a:cubicBezTo>
                      <a:pt x="2" y="0"/>
                      <a:pt x="7" y="0"/>
                      <a:pt x="12"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71" name="Freeform 21"/>
              <p:cNvSpPr/>
              <p:nvPr/>
            </p:nvSpPr>
            <p:spPr bwMode="auto">
              <a:xfrm>
                <a:off x="3195" y="693"/>
                <a:ext cx="21" cy="9"/>
              </a:xfrm>
              <a:custGeom>
                <a:avLst/>
                <a:gdLst>
                  <a:gd name="T0" fmla="*/ 1 w 9"/>
                  <a:gd name="T1" fmla="*/ 1 h 4"/>
                  <a:gd name="T2" fmla="*/ 9 w 9"/>
                  <a:gd name="T3" fmla="*/ 2 h 4"/>
                  <a:gd name="T4" fmla="*/ 1 w 9"/>
                  <a:gd name="T5" fmla="*/ 1 h 4"/>
                </a:gdLst>
                <a:ahLst/>
                <a:cxnLst>
                  <a:cxn ang="0">
                    <a:pos x="T0" y="T1"/>
                  </a:cxn>
                  <a:cxn ang="0">
                    <a:pos x="T2" y="T3"/>
                  </a:cxn>
                  <a:cxn ang="0">
                    <a:pos x="T4" y="T5"/>
                  </a:cxn>
                </a:cxnLst>
                <a:rect l="0" t="0" r="r" b="b"/>
                <a:pathLst>
                  <a:path w="9" h="4">
                    <a:moveTo>
                      <a:pt x="1" y="1"/>
                    </a:moveTo>
                    <a:cubicBezTo>
                      <a:pt x="4" y="0"/>
                      <a:pt x="5" y="2"/>
                      <a:pt x="9" y="2"/>
                    </a:cubicBezTo>
                    <a:cubicBezTo>
                      <a:pt x="8" y="3"/>
                      <a:pt x="0" y="4"/>
                      <a:pt x="1"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72" name="Freeform 22"/>
              <p:cNvSpPr/>
              <p:nvPr/>
            </p:nvSpPr>
            <p:spPr bwMode="auto">
              <a:xfrm>
                <a:off x="2049" y="693"/>
                <a:ext cx="22" cy="12"/>
              </a:xfrm>
              <a:custGeom>
                <a:avLst/>
                <a:gdLst>
                  <a:gd name="T0" fmla="*/ 2 w 9"/>
                  <a:gd name="T1" fmla="*/ 1 h 5"/>
                  <a:gd name="T2" fmla="*/ 2 w 9"/>
                  <a:gd name="T3" fmla="*/ 2 h 5"/>
                  <a:gd name="T4" fmla="*/ 9 w 9"/>
                  <a:gd name="T5" fmla="*/ 3 h 5"/>
                  <a:gd name="T6" fmla="*/ 6 w 9"/>
                  <a:gd name="T7" fmla="*/ 5 h 5"/>
                  <a:gd name="T8" fmla="*/ 0 w 9"/>
                  <a:gd name="T9" fmla="*/ 3 h 5"/>
                  <a:gd name="T10" fmla="*/ 2 w 9"/>
                  <a:gd name="T11" fmla="*/ 1 h 5"/>
                </a:gdLst>
                <a:ahLst/>
                <a:cxnLst>
                  <a:cxn ang="0">
                    <a:pos x="T0" y="T1"/>
                  </a:cxn>
                  <a:cxn ang="0">
                    <a:pos x="T2" y="T3"/>
                  </a:cxn>
                  <a:cxn ang="0">
                    <a:pos x="T4" y="T5"/>
                  </a:cxn>
                  <a:cxn ang="0">
                    <a:pos x="T6" y="T7"/>
                  </a:cxn>
                  <a:cxn ang="0">
                    <a:pos x="T8" y="T9"/>
                  </a:cxn>
                  <a:cxn ang="0">
                    <a:pos x="T10" y="T11"/>
                  </a:cxn>
                </a:cxnLst>
                <a:rect l="0" t="0" r="r" b="b"/>
                <a:pathLst>
                  <a:path w="9" h="5">
                    <a:moveTo>
                      <a:pt x="2" y="1"/>
                    </a:moveTo>
                    <a:cubicBezTo>
                      <a:pt x="2" y="1"/>
                      <a:pt x="2" y="1"/>
                      <a:pt x="2" y="2"/>
                    </a:cubicBezTo>
                    <a:cubicBezTo>
                      <a:pt x="4" y="2"/>
                      <a:pt x="9" y="0"/>
                      <a:pt x="9" y="3"/>
                    </a:cubicBezTo>
                    <a:cubicBezTo>
                      <a:pt x="8" y="4"/>
                      <a:pt x="7" y="4"/>
                      <a:pt x="6" y="5"/>
                    </a:cubicBezTo>
                    <a:cubicBezTo>
                      <a:pt x="7" y="1"/>
                      <a:pt x="2" y="3"/>
                      <a:pt x="0" y="3"/>
                    </a:cubicBezTo>
                    <a:cubicBezTo>
                      <a:pt x="0" y="1"/>
                      <a:pt x="1" y="1"/>
                      <a:pt x="2"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73" name="Freeform 23"/>
              <p:cNvSpPr/>
              <p:nvPr/>
            </p:nvSpPr>
            <p:spPr bwMode="auto">
              <a:xfrm>
                <a:off x="2109" y="693"/>
                <a:ext cx="23" cy="12"/>
              </a:xfrm>
              <a:custGeom>
                <a:avLst/>
                <a:gdLst>
                  <a:gd name="T0" fmla="*/ 0 w 10"/>
                  <a:gd name="T1" fmla="*/ 3 h 5"/>
                  <a:gd name="T2" fmla="*/ 10 w 10"/>
                  <a:gd name="T3" fmla="*/ 3 h 5"/>
                  <a:gd name="T4" fmla="*/ 0 w 10"/>
                  <a:gd name="T5" fmla="*/ 3 h 5"/>
                </a:gdLst>
                <a:ahLst/>
                <a:cxnLst>
                  <a:cxn ang="0">
                    <a:pos x="T0" y="T1"/>
                  </a:cxn>
                  <a:cxn ang="0">
                    <a:pos x="T2" y="T3"/>
                  </a:cxn>
                  <a:cxn ang="0">
                    <a:pos x="T4" y="T5"/>
                  </a:cxn>
                </a:cxnLst>
                <a:rect l="0" t="0" r="r" b="b"/>
                <a:pathLst>
                  <a:path w="10" h="5">
                    <a:moveTo>
                      <a:pt x="0" y="3"/>
                    </a:moveTo>
                    <a:cubicBezTo>
                      <a:pt x="2" y="0"/>
                      <a:pt x="7" y="3"/>
                      <a:pt x="10" y="3"/>
                    </a:cubicBezTo>
                    <a:cubicBezTo>
                      <a:pt x="8" y="5"/>
                      <a:pt x="4" y="2"/>
                      <a:pt x="0"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74" name="Freeform 24"/>
              <p:cNvSpPr/>
              <p:nvPr/>
            </p:nvSpPr>
            <p:spPr bwMode="auto">
              <a:xfrm>
                <a:off x="3173" y="698"/>
                <a:ext cx="24" cy="7"/>
              </a:xfrm>
              <a:custGeom>
                <a:avLst/>
                <a:gdLst>
                  <a:gd name="T0" fmla="*/ 10 w 10"/>
                  <a:gd name="T1" fmla="*/ 1 h 3"/>
                  <a:gd name="T2" fmla="*/ 0 w 10"/>
                  <a:gd name="T3" fmla="*/ 2 h 3"/>
                  <a:gd name="T4" fmla="*/ 10 w 10"/>
                  <a:gd name="T5" fmla="*/ 1 h 3"/>
                </a:gdLst>
                <a:ahLst/>
                <a:cxnLst>
                  <a:cxn ang="0">
                    <a:pos x="T0" y="T1"/>
                  </a:cxn>
                  <a:cxn ang="0">
                    <a:pos x="T2" y="T3"/>
                  </a:cxn>
                  <a:cxn ang="0">
                    <a:pos x="T4" y="T5"/>
                  </a:cxn>
                </a:cxnLst>
                <a:rect l="0" t="0" r="r" b="b"/>
                <a:pathLst>
                  <a:path w="10" h="3">
                    <a:moveTo>
                      <a:pt x="10" y="1"/>
                    </a:moveTo>
                    <a:cubicBezTo>
                      <a:pt x="8" y="3"/>
                      <a:pt x="4" y="2"/>
                      <a:pt x="0" y="2"/>
                    </a:cubicBezTo>
                    <a:cubicBezTo>
                      <a:pt x="2" y="0"/>
                      <a:pt x="6" y="0"/>
                      <a:pt x="10"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75" name="Freeform 25"/>
              <p:cNvSpPr/>
              <p:nvPr/>
            </p:nvSpPr>
            <p:spPr bwMode="auto">
              <a:xfrm>
                <a:off x="1957" y="700"/>
                <a:ext cx="14" cy="12"/>
              </a:xfrm>
              <a:custGeom>
                <a:avLst/>
                <a:gdLst>
                  <a:gd name="T0" fmla="*/ 6 w 6"/>
                  <a:gd name="T1" fmla="*/ 0 h 5"/>
                  <a:gd name="T2" fmla="*/ 0 w 6"/>
                  <a:gd name="T3" fmla="*/ 2 h 5"/>
                  <a:gd name="T4" fmla="*/ 6 w 6"/>
                  <a:gd name="T5" fmla="*/ 0 h 5"/>
                </a:gdLst>
                <a:ahLst/>
                <a:cxnLst>
                  <a:cxn ang="0">
                    <a:pos x="T0" y="T1"/>
                  </a:cxn>
                  <a:cxn ang="0">
                    <a:pos x="T2" y="T3"/>
                  </a:cxn>
                  <a:cxn ang="0">
                    <a:pos x="T4" y="T5"/>
                  </a:cxn>
                </a:cxnLst>
                <a:rect l="0" t="0" r="r" b="b"/>
                <a:pathLst>
                  <a:path w="6" h="5">
                    <a:moveTo>
                      <a:pt x="6" y="0"/>
                    </a:moveTo>
                    <a:cubicBezTo>
                      <a:pt x="6" y="5"/>
                      <a:pt x="3" y="2"/>
                      <a:pt x="0" y="2"/>
                    </a:cubicBezTo>
                    <a:cubicBezTo>
                      <a:pt x="0" y="0"/>
                      <a:pt x="4" y="0"/>
                      <a:pt x="6"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76" name="Freeform 26"/>
              <p:cNvSpPr/>
              <p:nvPr/>
            </p:nvSpPr>
            <p:spPr bwMode="auto">
              <a:xfrm>
                <a:off x="2821" y="698"/>
                <a:ext cx="111" cy="42"/>
              </a:xfrm>
              <a:custGeom>
                <a:avLst/>
                <a:gdLst>
                  <a:gd name="T0" fmla="*/ 10 w 47"/>
                  <a:gd name="T1" fmla="*/ 10 h 18"/>
                  <a:gd name="T2" fmla="*/ 0 w 47"/>
                  <a:gd name="T3" fmla="*/ 5 h 18"/>
                  <a:gd name="T4" fmla="*/ 11 w 47"/>
                  <a:gd name="T5" fmla="*/ 2 h 18"/>
                  <a:gd name="T6" fmla="*/ 11 w 47"/>
                  <a:gd name="T7" fmla="*/ 5 h 18"/>
                  <a:gd name="T8" fmla="*/ 25 w 47"/>
                  <a:gd name="T9" fmla="*/ 4 h 18"/>
                  <a:gd name="T10" fmla="*/ 30 w 47"/>
                  <a:gd name="T11" fmla="*/ 6 h 18"/>
                  <a:gd name="T12" fmla="*/ 47 w 47"/>
                  <a:gd name="T13" fmla="*/ 12 h 18"/>
                  <a:gd name="T14" fmla="*/ 36 w 47"/>
                  <a:gd name="T15" fmla="*/ 14 h 18"/>
                  <a:gd name="T16" fmla="*/ 33 w 47"/>
                  <a:gd name="T17" fmla="*/ 8 h 18"/>
                  <a:gd name="T18" fmla="*/ 19 w 47"/>
                  <a:gd name="T19" fmla="*/ 18 h 18"/>
                  <a:gd name="T20" fmla="*/ 11 w 47"/>
                  <a:gd name="T21" fmla="*/ 14 h 18"/>
                  <a:gd name="T22" fmla="*/ 14 w 47"/>
                  <a:gd name="T23" fmla="*/ 13 h 18"/>
                  <a:gd name="T24" fmla="*/ 11 w 47"/>
                  <a:gd name="T25" fmla="*/ 12 h 18"/>
                  <a:gd name="T26" fmla="*/ 20 w 47"/>
                  <a:gd name="T27" fmla="*/ 10 h 18"/>
                  <a:gd name="T28" fmla="*/ 10 w 47"/>
                  <a:gd name="T2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8">
                    <a:moveTo>
                      <a:pt x="10" y="10"/>
                    </a:moveTo>
                    <a:cubicBezTo>
                      <a:pt x="3" y="10"/>
                      <a:pt x="5" y="6"/>
                      <a:pt x="0" y="5"/>
                    </a:cubicBezTo>
                    <a:cubicBezTo>
                      <a:pt x="3" y="4"/>
                      <a:pt x="6" y="2"/>
                      <a:pt x="11" y="2"/>
                    </a:cubicBezTo>
                    <a:cubicBezTo>
                      <a:pt x="11" y="3"/>
                      <a:pt x="11" y="4"/>
                      <a:pt x="11" y="5"/>
                    </a:cubicBezTo>
                    <a:cubicBezTo>
                      <a:pt x="18" y="6"/>
                      <a:pt x="19" y="0"/>
                      <a:pt x="25" y="4"/>
                    </a:cubicBezTo>
                    <a:cubicBezTo>
                      <a:pt x="28" y="4"/>
                      <a:pt x="26" y="8"/>
                      <a:pt x="30" y="6"/>
                    </a:cubicBezTo>
                    <a:cubicBezTo>
                      <a:pt x="36" y="8"/>
                      <a:pt x="41" y="11"/>
                      <a:pt x="47" y="12"/>
                    </a:cubicBezTo>
                    <a:cubicBezTo>
                      <a:pt x="47" y="14"/>
                      <a:pt x="40" y="13"/>
                      <a:pt x="36" y="14"/>
                    </a:cubicBezTo>
                    <a:cubicBezTo>
                      <a:pt x="39" y="10"/>
                      <a:pt x="33" y="11"/>
                      <a:pt x="33" y="8"/>
                    </a:cubicBezTo>
                    <a:cubicBezTo>
                      <a:pt x="26" y="9"/>
                      <a:pt x="26" y="17"/>
                      <a:pt x="19" y="18"/>
                    </a:cubicBezTo>
                    <a:cubicBezTo>
                      <a:pt x="18" y="15"/>
                      <a:pt x="13" y="15"/>
                      <a:pt x="11" y="14"/>
                    </a:cubicBezTo>
                    <a:cubicBezTo>
                      <a:pt x="11" y="13"/>
                      <a:pt x="12" y="13"/>
                      <a:pt x="14" y="13"/>
                    </a:cubicBezTo>
                    <a:cubicBezTo>
                      <a:pt x="13" y="12"/>
                      <a:pt x="12" y="12"/>
                      <a:pt x="11" y="12"/>
                    </a:cubicBezTo>
                    <a:cubicBezTo>
                      <a:pt x="12" y="10"/>
                      <a:pt x="18" y="12"/>
                      <a:pt x="20" y="10"/>
                    </a:cubicBezTo>
                    <a:cubicBezTo>
                      <a:pt x="17" y="8"/>
                      <a:pt x="12" y="8"/>
                      <a:pt x="10" y="1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77" name="Freeform 27"/>
              <p:cNvSpPr/>
              <p:nvPr/>
            </p:nvSpPr>
            <p:spPr bwMode="auto">
              <a:xfrm>
                <a:off x="1898" y="707"/>
                <a:ext cx="47" cy="21"/>
              </a:xfrm>
              <a:custGeom>
                <a:avLst/>
                <a:gdLst>
                  <a:gd name="T0" fmla="*/ 20 w 20"/>
                  <a:gd name="T1" fmla="*/ 3 h 9"/>
                  <a:gd name="T2" fmla="*/ 19 w 20"/>
                  <a:gd name="T3" fmla="*/ 8 h 9"/>
                  <a:gd name="T4" fmla="*/ 0 w 20"/>
                  <a:gd name="T5" fmla="*/ 6 h 9"/>
                  <a:gd name="T6" fmla="*/ 2 w 20"/>
                  <a:gd name="T7" fmla="*/ 5 h 9"/>
                  <a:gd name="T8" fmla="*/ 3 w 20"/>
                  <a:gd name="T9" fmla="*/ 1 h 9"/>
                  <a:gd name="T10" fmla="*/ 20 w 20"/>
                  <a:gd name="T11" fmla="*/ 3 h 9"/>
                </a:gdLst>
                <a:ahLst/>
                <a:cxnLst>
                  <a:cxn ang="0">
                    <a:pos x="T0" y="T1"/>
                  </a:cxn>
                  <a:cxn ang="0">
                    <a:pos x="T2" y="T3"/>
                  </a:cxn>
                  <a:cxn ang="0">
                    <a:pos x="T4" y="T5"/>
                  </a:cxn>
                  <a:cxn ang="0">
                    <a:pos x="T6" y="T7"/>
                  </a:cxn>
                  <a:cxn ang="0">
                    <a:pos x="T8" y="T9"/>
                  </a:cxn>
                  <a:cxn ang="0">
                    <a:pos x="T10" y="T11"/>
                  </a:cxn>
                </a:cxnLst>
                <a:rect l="0" t="0" r="r" b="b"/>
                <a:pathLst>
                  <a:path w="20" h="9">
                    <a:moveTo>
                      <a:pt x="20" y="3"/>
                    </a:moveTo>
                    <a:cubicBezTo>
                      <a:pt x="19" y="7"/>
                      <a:pt x="17" y="4"/>
                      <a:pt x="19" y="8"/>
                    </a:cubicBezTo>
                    <a:cubicBezTo>
                      <a:pt x="11" y="9"/>
                      <a:pt x="9" y="5"/>
                      <a:pt x="0" y="6"/>
                    </a:cubicBezTo>
                    <a:cubicBezTo>
                      <a:pt x="0" y="5"/>
                      <a:pt x="2" y="5"/>
                      <a:pt x="2" y="5"/>
                    </a:cubicBezTo>
                    <a:cubicBezTo>
                      <a:pt x="5" y="4"/>
                      <a:pt x="1" y="3"/>
                      <a:pt x="3" y="1"/>
                    </a:cubicBezTo>
                    <a:cubicBezTo>
                      <a:pt x="11" y="0"/>
                      <a:pt x="13" y="4"/>
                      <a:pt x="20"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78" name="Freeform 28"/>
              <p:cNvSpPr/>
              <p:nvPr/>
            </p:nvSpPr>
            <p:spPr bwMode="auto">
              <a:xfrm>
                <a:off x="1967" y="717"/>
                <a:ext cx="19" cy="14"/>
              </a:xfrm>
              <a:custGeom>
                <a:avLst/>
                <a:gdLst>
                  <a:gd name="T0" fmla="*/ 5 w 8"/>
                  <a:gd name="T1" fmla="*/ 6 h 6"/>
                  <a:gd name="T2" fmla="*/ 7 w 8"/>
                  <a:gd name="T3" fmla="*/ 5 h 6"/>
                  <a:gd name="T4" fmla="*/ 2 w 8"/>
                  <a:gd name="T5" fmla="*/ 4 h 6"/>
                  <a:gd name="T6" fmla="*/ 3 w 8"/>
                  <a:gd name="T7" fmla="*/ 0 h 6"/>
                  <a:gd name="T8" fmla="*/ 5 w 8"/>
                  <a:gd name="T9" fmla="*/ 2 h 6"/>
                  <a:gd name="T10" fmla="*/ 8 w 8"/>
                  <a:gd name="T11" fmla="*/ 4 h 6"/>
                  <a:gd name="T12" fmla="*/ 5 w 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5" y="6"/>
                    </a:moveTo>
                    <a:cubicBezTo>
                      <a:pt x="5" y="5"/>
                      <a:pt x="6" y="5"/>
                      <a:pt x="7" y="5"/>
                    </a:cubicBezTo>
                    <a:cubicBezTo>
                      <a:pt x="7" y="3"/>
                      <a:pt x="4" y="5"/>
                      <a:pt x="2" y="4"/>
                    </a:cubicBezTo>
                    <a:cubicBezTo>
                      <a:pt x="0" y="3"/>
                      <a:pt x="8" y="2"/>
                      <a:pt x="3" y="0"/>
                    </a:cubicBezTo>
                    <a:cubicBezTo>
                      <a:pt x="5" y="0"/>
                      <a:pt x="7" y="2"/>
                      <a:pt x="5" y="2"/>
                    </a:cubicBezTo>
                    <a:cubicBezTo>
                      <a:pt x="6" y="3"/>
                      <a:pt x="7" y="4"/>
                      <a:pt x="8" y="4"/>
                    </a:cubicBezTo>
                    <a:cubicBezTo>
                      <a:pt x="7" y="5"/>
                      <a:pt x="7" y="6"/>
                      <a:pt x="5" y="6"/>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79" name="Freeform 29"/>
              <p:cNvSpPr/>
              <p:nvPr/>
            </p:nvSpPr>
            <p:spPr bwMode="auto">
              <a:xfrm>
                <a:off x="1813" y="724"/>
                <a:ext cx="33" cy="12"/>
              </a:xfrm>
              <a:custGeom>
                <a:avLst/>
                <a:gdLst>
                  <a:gd name="T0" fmla="*/ 14 w 14"/>
                  <a:gd name="T1" fmla="*/ 1 h 5"/>
                  <a:gd name="T2" fmla="*/ 0 w 14"/>
                  <a:gd name="T3" fmla="*/ 1 h 5"/>
                  <a:gd name="T4" fmla="*/ 14 w 14"/>
                  <a:gd name="T5" fmla="*/ 1 h 5"/>
                </a:gdLst>
                <a:ahLst/>
                <a:cxnLst>
                  <a:cxn ang="0">
                    <a:pos x="T0" y="T1"/>
                  </a:cxn>
                  <a:cxn ang="0">
                    <a:pos x="T2" y="T3"/>
                  </a:cxn>
                  <a:cxn ang="0">
                    <a:pos x="T4" y="T5"/>
                  </a:cxn>
                </a:cxnLst>
                <a:rect l="0" t="0" r="r" b="b"/>
                <a:pathLst>
                  <a:path w="14" h="5">
                    <a:moveTo>
                      <a:pt x="14" y="1"/>
                    </a:moveTo>
                    <a:cubicBezTo>
                      <a:pt x="12" y="5"/>
                      <a:pt x="3" y="2"/>
                      <a:pt x="0" y="1"/>
                    </a:cubicBezTo>
                    <a:cubicBezTo>
                      <a:pt x="1" y="0"/>
                      <a:pt x="9" y="0"/>
                      <a:pt x="14"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80" name="Freeform 30"/>
              <p:cNvSpPr/>
              <p:nvPr/>
            </p:nvSpPr>
            <p:spPr bwMode="auto">
              <a:xfrm>
                <a:off x="3365" y="797"/>
                <a:ext cx="33" cy="33"/>
              </a:xfrm>
              <a:custGeom>
                <a:avLst/>
                <a:gdLst>
                  <a:gd name="T0" fmla="*/ 0 w 14"/>
                  <a:gd name="T1" fmla="*/ 0 h 14"/>
                  <a:gd name="T2" fmla="*/ 14 w 14"/>
                  <a:gd name="T3" fmla="*/ 14 h 14"/>
                  <a:gd name="T4" fmla="*/ 0 w 14"/>
                  <a:gd name="T5" fmla="*/ 0 h 14"/>
                </a:gdLst>
                <a:ahLst/>
                <a:cxnLst>
                  <a:cxn ang="0">
                    <a:pos x="T0" y="T1"/>
                  </a:cxn>
                  <a:cxn ang="0">
                    <a:pos x="T2" y="T3"/>
                  </a:cxn>
                  <a:cxn ang="0">
                    <a:pos x="T4" y="T5"/>
                  </a:cxn>
                </a:cxnLst>
                <a:rect l="0" t="0" r="r" b="b"/>
                <a:pathLst>
                  <a:path w="14" h="14">
                    <a:moveTo>
                      <a:pt x="0" y="0"/>
                    </a:moveTo>
                    <a:cubicBezTo>
                      <a:pt x="5" y="4"/>
                      <a:pt x="10" y="9"/>
                      <a:pt x="14" y="14"/>
                    </a:cubicBezTo>
                    <a:cubicBezTo>
                      <a:pt x="9" y="10"/>
                      <a:pt x="4" y="5"/>
                      <a:pt x="0"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81" name="Freeform 31"/>
              <p:cNvSpPr/>
              <p:nvPr/>
            </p:nvSpPr>
            <p:spPr bwMode="auto">
              <a:xfrm>
                <a:off x="2601" y="1013"/>
                <a:ext cx="21" cy="12"/>
              </a:xfrm>
              <a:custGeom>
                <a:avLst/>
                <a:gdLst>
                  <a:gd name="T0" fmla="*/ 1 w 9"/>
                  <a:gd name="T1" fmla="*/ 5 h 5"/>
                  <a:gd name="T2" fmla="*/ 2 w 9"/>
                  <a:gd name="T3" fmla="*/ 0 h 5"/>
                  <a:gd name="T4" fmla="*/ 9 w 9"/>
                  <a:gd name="T5" fmla="*/ 0 h 5"/>
                  <a:gd name="T6" fmla="*/ 4 w 9"/>
                  <a:gd name="T7" fmla="*/ 1 h 5"/>
                  <a:gd name="T8" fmla="*/ 2 w 9"/>
                  <a:gd name="T9" fmla="*/ 5 h 5"/>
                  <a:gd name="T10" fmla="*/ 1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1" y="5"/>
                    </a:moveTo>
                    <a:cubicBezTo>
                      <a:pt x="3" y="3"/>
                      <a:pt x="0" y="2"/>
                      <a:pt x="2" y="0"/>
                    </a:cubicBezTo>
                    <a:cubicBezTo>
                      <a:pt x="4" y="0"/>
                      <a:pt x="6" y="0"/>
                      <a:pt x="9" y="0"/>
                    </a:cubicBezTo>
                    <a:cubicBezTo>
                      <a:pt x="9" y="2"/>
                      <a:pt x="5" y="0"/>
                      <a:pt x="4" y="1"/>
                    </a:cubicBezTo>
                    <a:cubicBezTo>
                      <a:pt x="2" y="1"/>
                      <a:pt x="3" y="4"/>
                      <a:pt x="2" y="5"/>
                    </a:cubicBezTo>
                    <a:cubicBezTo>
                      <a:pt x="2" y="5"/>
                      <a:pt x="1" y="5"/>
                      <a:pt x="1" y="5"/>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82" name="Freeform 32"/>
              <p:cNvSpPr/>
              <p:nvPr/>
            </p:nvSpPr>
            <p:spPr bwMode="auto">
              <a:xfrm>
                <a:off x="3808" y="1456"/>
                <a:ext cx="11" cy="10"/>
              </a:xfrm>
              <a:custGeom>
                <a:avLst/>
                <a:gdLst>
                  <a:gd name="T0" fmla="*/ 0 w 5"/>
                  <a:gd name="T1" fmla="*/ 4 h 4"/>
                  <a:gd name="T2" fmla="*/ 1 w 5"/>
                  <a:gd name="T3" fmla="*/ 3 h 4"/>
                  <a:gd name="T4" fmla="*/ 1 w 5"/>
                  <a:gd name="T5" fmla="*/ 1 h 4"/>
                  <a:gd name="T6" fmla="*/ 4 w 5"/>
                  <a:gd name="T7" fmla="*/ 1 h 4"/>
                  <a:gd name="T8" fmla="*/ 5 w 5"/>
                  <a:gd name="T9" fmla="*/ 3 h 4"/>
                  <a:gd name="T10" fmla="*/ 0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0" y="4"/>
                    </a:moveTo>
                    <a:cubicBezTo>
                      <a:pt x="0" y="3"/>
                      <a:pt x="0" y="2"/>
                      <a:pt x="1" y="3"/>
                    </a:cubicBezTo>
                    <a:cubicBezTo>
                      <a:pt x="2" y="3"/>
                      <a:pt x="2" y="1"/>
                      <a:pt x="1" y="1"/>
                    </a:cubicBezTo>
                    <a:cubicBezTo>
                      <a:pt x="1" y="0"/>
                      <a:pt x="3" y="0"/>
                      <a:pt x="4" y="1"/>
                    </a:cubicBezTo>
                    <a:cubicBezTo>
                      <a:pt x="4" y="2"/>
                      <a:pt x="4" y="2"/>
                      <a:pt x="5" y="3"/>
                    </a:cubicBezTo>
                    <a:cubicBezTo>
                      <a:pt x="2" y="2"/>
                      <a:pt x="2" y="4"/>
                      <a:pt x="0"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83" name="Freeform 33"/>
              <p:cNvSpPr/>
              <p:nvPr/>
            </p:nvSpPr>
            <p:spPr bwMode="auto">
              <a:xfrm>
                <a:off x="3940" y="774"/>
                <a:ext cx="31" cy="9"/>
              </a:xfrm>
              <a:custGeom>
                <a:avLst/>
                <a:gdLst>
                  <a:gd name="T0" fmla="*/ 0 w 13"/>
                  <a:gd name="T1" fmla="*/ 1 h 4"/>
                  <a:gd name="T2" fmla="*/ 12 w 13"/>
                  <a:gd name="T3" fmla="*/ 0 h 4"/>
                  <a:gd name="T4" fmla="*/ 12 w 13"/>
                  <a:gd name="T5" fmla="*/ 2 h 4"/>
                  <a:gd name="T6" fmla="*/ 4 w 13"/>
                  <a:gd name="T7" fmla="*/ 4 h 4"/>
                  <a:gd name="T8" fmla="*/ 0 w 13"/>
                  <a:gd name="T9" fmla="*/ 1 h 4"/>
                </a:gdLst>
                <a:ahLst/>
                <a:cxnLst>
                  <a:cxn ang="0">
                    <a:pos x="T0" y="T1"/>
                  </a:cxn>
                  <a:cxn ang="0">
                    <a:pos x="T2" y="T3"/>
                  </a:cxn>
                  <a:cxn ang="0">
                    <a:pos x="T4" y="T5"/>
                  </a:cxn>
                  <a:cxn ang="0">
                    <a:pos x="T6" y="T7"/>
                  </a:cxn>
                  <a:cxn ang="0">
                    <a:pos x="T8" y="T9"/>
                  </a:cxn>
                </a:cxnLst>
                <a:rect l="0" t="0" r="r" b="b"/>
                <a:pathLst>
                  <a:path w="13" h="4">
                    <a:moveTo>
                      <a:pt x="0" y="1"/>
                    </a:moveTo>
                    <a:cubicBezTo>
                      <a:pt x="4" y="1"/>
                      <a:pt x="10" y="2"/>
                      <a:pt x="12" y="0"/>
                    </a:cubicBezTo>
                    <a:cubicBezTo>
                      <a:pt x="13" y="1"/>
                      <a:pt x="12" y="1"/>
                      <a:pt x="12" y="2"/>
                    </a:cubicBezTo>
                    <a:cubicBezTo>
                      <a:pt x="8" y="2"/>
                      <a:pt x="4" y="2"/>
                      <a:pt x="4" y="4"/>
                    </a:cubicBezTo>
                    <a:cubicBezTo>
                      <a:pt x="5" y="1"/>
                      <a:pt x="1" y="3"/>
                      <a:pt x="0"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84" name="Freeform 34"/>
              <p:cNvSpPr/>
              <p:nvPr/>
            </p:nvSpPr>
            <p:spPr bwMode="auto">
              <a:xfrm>
                <a:off x="1777" y="726"/>
                <a:ext cx="19" cy="12"/>
              </a:xfrm>
              <a:custGeom>
                <a:avLst/>
                <a:gdLst>
                  <a:gd name="T0" fmla="*/ 0 w 8"/>
                  <a:gd name="T1" fmla="*/ 4 h 5"/>
                  <a:gd name="T2" fmla="*/ 8 w 8"/>
                  <a:gd name="T3" fmla="*/ 1 h 5"/>
                  <a:gd name="T4" fmla="*/ 1 w 8"/>
                  <a:gd name="T5" fmla="*/ 5 h 5"/>
                  <a:gd name="T6" fmla="*/ 0 w 8"/>
                  <a:gd name="T7" fmla="*/ 4 h 5"/>
                </a:gdLst>
                <a:ahLst/>
                <a:cxnLst>
                  <a:cxn ang="0">
                    <a:pos x="T0" y="T1"/>
                  </a:cxn>
                  <a:cxn ang="0">
                    <a:pos x="T2" y="T3"/>
                  </a:cxn>
                  <a:cxn ang="0">
                    <a:pos x="T4" y="T5"/>
                  </a:cxn>
                  <a:cxn ang="0">
                    <a:pos x="T6" y="T7"/>
                  </a:cxn>
                </a:cxnLst>
                <a:rect l="0" t="0" r="r" b="b"/>
                <a:pathLst>
                  <a:path w="8" h="5">
                    <a:moveTo>
                      <a:pt x="0" y="4"/>
                    </a:moveTo>
                    <a:cubicBezTo>
                      <a:pt x="2" y="2"/>
                      <a:pt x="4" y="0"/>
                      <a:pt x="8" y="1"/>
                    </a:cubicBezTo>
                    <a:cubicBezTo>
                      <a:pt x="8" y="5"/>
                      <a:pt x="2" y="3"/>
                      <a:pt x="1" y="5"/>
                    </a:cubicBezTo>
                    <a:cubicBezTo>
                      <a:pt x="1" y="4"/>
                      <a:pt x="0" y="4"/>
                      <a:pt x="0"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85" name="Freeform 35"/>
              <p:cNvSpPr/>
              <p:nvPr/>
            </p:nvSpPr>
            <p:spPr bwMode="auto">
              <a:xfrm>
                <a:off x="1995" y="726"/>
                <a:ext cx="12" cy="7"/>
              </a:xfrm>
              <a:custGeom>
                <a:avLst/>
                <a:gdLst>
                  <a:gd name="T0" fmla="*/ 5 w 5"/>
                  <a:gd name="T1" fmla="*/ 1 h 3"/>
                  <a:gd name="T2" fmla="*/ 0 w 5"/>
                  <a:gd name="T3" fmla="*/ 3 h 3"/>
                  <a:gd name="T4" fmla="*/ 5 w 5"/>
                  <a:gd name="T5" fmla="*/ 1 h 3"/>
                </a:gdLst>
                <a:ahLst/>
                <a:cxnLst>
                  <a:cxn ang="0">
                    <a:pos x="T0" y="T1"/>
                  </a:cxn>
                  <a:cxn ang="0">
                    <a:pos x="T2" y="T3"/>
                  </a:cxn>
                  <a:cxn ang="0">
                    <a:pos x="T4" y="T5"/>
                  </a:cxn>
                </a:cxnLst>
                <a:rect l="0" t="0" r="r" b="b"/>
                <a:pathLst>
                  <a:path w="5" h="3">
                    <a:moveTo>
                      <a:pt x="5" y="1"/>
                    </a:moveTo>
                    <a:cubicBezTo>
                      <a:pt x="5" y="3"/>
                      <a:pt x="2" y="3"/>
                      <a:pt x="0" y="3"/>
                    </a:cubicBezTo>
                    <a:cubicBezTo>
                      <a:pt x="0" y="0"/>
                      <a:pt x="3" y="1"/>
                      <a:pt x="5"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86" name="Freeform 36"/>
              <p:cNvSpPr/>
              <p:nvPr/>
            </p:nvSpPr>
            <p:spPr bwMode="auto">
              <a:xfrm>
                <a:off x="2144" y="728"/>
                <a:ext cx="19" cy="12"/>
              </a:xfrm>
              <a:custGeom>
                <a:avLst/>
                <a:gdLst>
                  <a:gd name="T0" fmla="*/ 7 w 8"/>
                  <a:gd name="T1" fmla="*/ 4 h 5"/>
                  <a:gd name="T2" fmla="*/ 2 w 8"/>
                  <a:gd name="T3" fmla="*/ 0 h 5"/>
                  <a:gd name="T4" fmla="*/ 5 w 8"/>
                  <a:gd name="T5" fmla="*/ 2 h 5"/>
                  <a:gd name="T6" fmla="*/ 7 w 8"/>
                  <a:gd name="T7" fmla="*/ 4 h 5"/>
                </a:gdLst>
                <a:ahLst/>
                <a:cxnLst>
                  <a:cxn ang="0">
                    <a:pos x="T0" y="T1"/>
                  </a:cxn>
                  <a:cxn ang="0">
                    <a:pos x="T2" y="T3"/>
                  </a:cxn>
                  <a:cxn ang="0">
                    <a:pos x="T4" y="T5"/>
                  </a:cxn>
                  <a:cxn ang="0">
                    <a:pos x="T6" y="T7"/>
                  </a:cxn>
                </a:cxnLst>
                <a:rect l="0" t="0" r="r" b="b"/>
                <a:pathLst>
                  <a:path w="8" h="5">
                    <a:moveTo>
                      <a:pt x="7" y="4"/>
                    </a:moveTo>
                    <a:cubicBezTo>
                      <a:pt x="4" y="5"/>
                      <a:pt x="0" y="1"/>
                      <a:pt x="2" y="0"/>
                    </a:cubicBezTo>
                    <a:cubicBezTo>
                      <a:pt x="4" y="0"/>
                      <a:pt x="4" y="1"/>
                      <a:pt x="5" y="2"/>
                    </a:cubicBezTo>
                    <a:cubicBezTo>
                      <a:pt x="1" y="3"/>
                      <a:pt x="8" y="2"/>
                      <a:pt x="7"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87" name="Freeform 37"/>
              <p:cNvSpPr>
                <a:spLocks noEditPoints="1"/>
              </p:cNvSpPr>
              <p:nvPr/>
            </p:nvSpPr>
            <p:spPr bwMode="auto">
              <a:xfrm>
                <a:off x="2475" y="726"/>
                <a:ext cx="2035" cy="1548"/>
              </a:xfrm>
              <a:custGeom>
                <a:avLst/>
                <a:gdLst>
                  <a:gd name="T0" fmla="*/ 860 w 860"/>
                  <a:gd name="T1" fmla="*/ 66 h 653"/>
                  <a:gd name="T2" fmla="*/ 821 w 860"/>
                  <a:gd name="T3" fmla="*/ 89 h 653"/>
                  <a:gd name="T4" fmla="*/ 817 w 860"/>
                  <a:gd name="T5" fmla="*/ 117 h 653"/>
                  <a:gd name="T6" fmla="*/ 781 w 860"/>
                  <a:gd name="T7" fmla="*/ 78 h 653"/>
                  <a:gd name="T8" fmla="*/ 762 w 860"/>
                  <a:gd name="T9" fmla="*/ 93 h 653"/>
                  <a:gd name="T10" fmla="*/ 713 w 860"/>
                  <a:gd name="T11" fmla="*/ 126 h 653"/>
                  <a:gd name="T12" fmla="*/ 767 w 860"/>
                  <a:gd name="T13" fmla="*/ 165 h 653"/>
                  <a:gd name="T14" fmla="*/ 737 w 860"/>
                  <a:gd name="T15" fmla="*/ 236 h 653"/>
                  <a:gd name="T16" fmla="*/ 686 w 860"/>
                  <a:gd name="T17" fmla="*/ 200 h 653"/>
                  <a:gd name="T18" fmla="*/ 704 w 860"/>
                  <a:gd name="T19" fmla="*/ 253 h 653"/>
                  <a:gd name="T20" fmla="*/ 684 w 860"/>
                  <a:gd name="T21" fmla="*/ 311 h 653"/>
                  <a:gd name="T22" fmla="*/ 666 w 860"/>
                  <a:gd name="T23" fmla="*/ 366 h 653"/>
                  <a:gd name="T24" fmla="*/ 614 w 860"/>
                  <a:gd name="T25" fmla="*/ 387 h 653"/>
                  <a:gd name="T26" fmla="*/ 579 w 860"/>
                  <a:gd name="T27" fmla="*/ 330 h 653"/>
                  <a:gd name="T28" fmla="*/ 511 w 860"/>
                  <a:gd name="T29" fmla="*/ 351 h 653"/>
                  <a:gd name="T30" fmla="*/ 460 w 860"/>
                  <a:gd name="T31" fmla="*/ 321 h 653"/>
                  <a:gd name="T32" fmla="*/ 354 w 860"/>
                  <a:gd name="T33" fmla="*/ 277 h 653"/>
                  <a:gd name="T34" fmla="*/ 393 w 860"/>
                  <a:gd name="T35" fmla="*/ 330 h 653"/>
                  <a:gd name="T36" fmla="*/ 294 w 860"/>
                  <a:gd name="T37" fmla="*/ 317 h 653"/>
                  <a:gd name="T38" fmla="*/ 262 w 860"/>
                  <a:gd name="T39" fmla="*/ 274 h 653"/>
                  <a:gd name="T40" fmla="*/ 330 w 860"/>
                  <a:gd name="T41" fmla="*/ 433 h 653"/>
                  <a:gd name="T42" fmla="*/ 260 w 860"/>
                  <a:gd name="T43" fmla="*/ 599 h 653"/>
                  <a:gd name="T44" fmla="*/ 154 w 860"/>
                  <a:gd name="T45" fmla="*/ 554 h 653"/>
                  <a:gd name="T46" fmla="*/ 99 w 860"/>
                  <a:gd name="T47" fmla="*/ 407 h 653"/>
                  <a:gd name="T48" fmla="*/ 11 w 860"/>
                  <a:gd name="T49" fmla="*/ 305 h 653"/>
                  <a:gd name="T50" fmla="*/ 150 w 860"/>
                  <a:gd name="T51" fmla="*/ 232 h 653"/>
                  <a:gd name="T52" fmla="*/ 242 w 860"/>
                  <a:gd name="T53" fmla="*/ 258 h 653"/>
                  <a:gd name="T54" fmla="*/ 225 w 860"/>
                  <a:gd name="T55" fmla="*/ 215 h 653"/>
                  <a:gd name="T56" fmla="*/ 207 w 860"/>
                  <a:gd name="T57" fmla="*/ 211 h 653"/>
                  <a:gd name="T58" fmla="*/ 197 w 860"/>
                  <a:gd name="T59" fmla="*/ 212 h 653"/>
                  <a:gd name="T60" fmla="*/ 174 w 860"/>
                  <a:gd name="T61" fmla="*/ 193 h 653"/>
                  <a:gd name="T62" fmla="*/ 145 w 860"/>
                  <a:gd name="T63" fmla="*/ 182 h 653"/>
                  <a:gd name="T64" fmla="*/ 52 w 860"/>
                  <a:gd name="T65" fmla="*/ 186 h 653"/>
                  <a:gd name="T66" fmla="*/ 120 w 860"/>
                  <a:gd name="T67" fmla="*/ 129 h 653"/>
                  <a:gd name="T68" fmla="*/ 157 w 860"/>
                  <a:gd name="T69" fmla="*/ 110 h 653"/>
                  <a:gd name="T70" fmla="*/ 138 w 860"/>
                  <a:gd name="T71" fmla="*/ 69 h 653"/>
                  <a:gd name="T72" fmla="*/ 192 w 860"/>
                  <a:gd name="T73" fmla="*/ 37 h 653"/>
                  <a:gd name="T74" fmla="*/ 222 w 860"/>
                  <a:gd name="T75" fmla="*/ 37 h 653"/>
                  <a:gd name="T76" fmla="*/ 252 w 860"/>
                  <a:gd name="T77" fmla="*/ 61 h 653"/>
                  <a:gd name="T78" fmla="*/ 315 w 860"/>
                  <a:gd name="T79" fmla="*/ 41 h 653"/>
                  <a:gd name="T80" fmla="*/ 358 w 860"/>
                  <a:gd name="T81" fmla="*/ 31 h 653"/>
                  <a:gd name="T82" fmla="*/ 396 w 860"/>
                  <a:gd name="T83" fmla="*/ 42 h 653"/>
                  <a:gd name="T84" fmla="*/ 413 w 860"/>
                  <a:gd name="T85" fmla="*/ 29 h 653"/>
                  <a:gd name="T86" fmla="*/ 454 w 860"/>
                  <a:gd name="T87" fmla="*/ 7 h 653"/>
                  <a:gd name="T88" fmla="*/ 505 w 860"/>
                  <a:gd name="T89" fmla="*/ 17 h 653"/>
                  <a:gd name="T90" fmla="*/ 599 w 860"/>
                  <a:gd name="T91" fmla="*/ 28 h 653"/>
                  <a:gd name="T92" fmla="*/ 752 w 860"/>
                  <a:gd name="T93" fmla="*/ 40 h 653"/>
                  <a:gd name="T94" fmla="*/ 190 w 860"/>
                  <a:gd name="T95" fmla="*/ 61 h 653"/>
                  <a:gd name="T96" fmla="*/ 152 w 860"/>
                  <a:gd name="T97" fmla="*/ 120 h 653"/>
                  <a:gd name="T98" fmla="*/ 205 w 860"/>
                  <a:gd name="T99" fmla="*/ 107 h 653"/>
                  <a:gd name="T100" fmla="*/ 246 w 860"/>
                  <a:gd name="T101" fmla="*/ 78 h 653"/>
                  <a:gd name="T102" fmla="*/ 237 w 860"/>
                  <a:gd name="T103" fmla="*/ 176 h 653"/>
                  <a:gd name="T104" fmla="*/ 280 w 860"/>
                  <a:gd name="T105" fmla="*/ 162 h 653"/>
                  <a:gd name="T106" fmla="*/ 349 w 860"/>
                  <a:gd name="T107" fmla="*/ 188 h 653"/>
                  <a:gd name="T108" fmla="*/ 361 w 860"/>
                  <a:gd name="T109" fmla="*/ 224 h 653"/>
                  <a:gd name="T110" fmla="*/ 448 w 860"/>
                  <a:gd name="T111" fmla="*/ 175 h 653"/>
                  <a:gd name="T112" fmla="*/ 260 w 860"/>
                  <a:gd name="T113" fmla="*/ 460 h 653"/>
                  <a:gd name="T114" fmla="*/ 276 w 860"/>
                  <a:gd name="T115" fmla="*/ 527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0" h="653">
                    <a:moveTo>
                      <a:pt x="752" y="40"/>
                    </a:moveTo>
                    <a:cubicBezTo>
                      <a:pt x="756" y="40"/>
                      <a:pt x="758" y="43"/>
                      <a:pt x="762" y="42"/>
                    </a:cubicBezTo>
                    <a:cubicBezTo>
                      <a:pt x="761" y="39"/>
                      <a:pt x="754" y="40"/>
                      <a:pt x="754" y="36"/>
                    </a:cubicBezTo>
                    <a:cubicBezTo>
                      <a:pt x="785" y="39"/>
                      <a:pt x="815" y="43"/>
                      <a:pt x="838" y="55"/>
                    </a:cubicBezTo>
                    <a:cubicBezTo>
                      <a:pt x="841" y="54"/>
                      <a:pt x="837" y="53"/>
                      <a:pt x="836" y="53"/>
                    </a:cubicBezTo>
                    <a:cubicBezTo>
                      <a:pt x="844" y="51"/>
                      <a:pt x="855" y="55"/>
                      <a:pt x="860" y="59"/>
                    </a:cubicBezTo>
                    <a:cubicBezTo>
                      <a:pt x="860" y="60"/>
                      <a:pt x="859" y="61"/>
                      <a:pt x="857" y="61"/>
                    </a:cubicBezTo>
                    <a:cubicBezTo>
                      <a:pt x="858" y="64"/>
                      <a:pt x="858" y="63"/>
                      <a:pt x="860" y="66"/>
                    </a:cubicBezTo>
                    <a:cubicBezTo>
                      <a:pt x="847" y="65"/>
                      <a:pt x="837" y="60"/>
                      <a:pt x="825" y="58"/>
                    </a:cubicBezTo>
                    <a:cubicBezTo>
                      <a:pt x="823" y="58"/>
                      <a:pt x="825" y="62"/>
                      <a:pt x="828" y="61"/>
                    </a:cubicBezTo>
                    <a:cubicBezTo>
                      <a:pt x="827" y="63"/>
                      <a:pt x="826" y="64"/>
                      <a:pt x="825" y="64"/>
                    </a:cubicBezTo>
                    <a:cubicBezTo>
                      <a:pt x="820" y="65"/>
                      <a:pt x="818" y="63"/>
                      <a:pt x="813" y="63"/>
                    </a:cubicBezTo>
                    <a:cubicBezTo>
                      <a:pt x="816" y="66"/>
                      <a:pt x="821" y="66"/>
                      <a:pt x="826" y="66"/>
                    </a:cubicBezTo>
                    <a:cubicBezTo>
                      <a:pt x="831" y="70"/>
                      <a:pt x="837" y="72"/>
                      <a:pt x="842" y="76"/>
                    </a:cubicBezTo>
                    <a:cubicBezTo>
                      <a:pt x="836" y="74"/>
                      <a:pt x="831" y="77"/>
                      <a:pt x="824" y="80"/>
                    </a:cubicBezTo>
                    <a:cubicBezTo>
                      <a:pt x="824" y="84"/>
                      <a:pt x="819" y="86"/>
                      <a:pt x="821" y="89"/>
                    </a:cubicBezTo>
                    <a:cubicBezTo>
                      <a:pt x="817" y="88"/>
                      <a:pt x="804" y="83"/>
                      <a:pt x="806" y="90"/>
                    </a:cubicBezTo>
                    <a:cubicBezTo>
                      <a:pt x="803" y="91"/>
                      <a:pt x="803" y="88"/>
                      <a:pt x="801" y="87"/>
                    </a:cubicBezTo>
                    <a:cubicBezTo>
                      <a:pt x="800" y="88"/>
                      <a:pt x="800" y="90"/>
                      <a:pt x="800" y="91"/>
                    </a:cubicBezTo>
                    <a:cubicBezTo>
                      <a:pt x="798" y="91"/>
                      <a:pt x="795" y="90"/>
                      <a:pt x="793" y="89"/>
                    </a:cubicBezTo>
                    <a:cubicBezTo>
                      <a:pt x="796" y="93"/>
                      <a:pt x="797" y="99"/>
                      <a:pt x="800" y="103"/>
                    </a:cubicBezTo>
                    <a:cubicBezTo>
                      <a:pt x="806" y="101"/>
                      <a:pt x="808" y="109"/>
                      <a:pt x="814" y="110"/>
                    </a:cubicBezTo>
                    <a:cubicBezTo>
                      <a:pt x="813" y="114"/>
                      <a:pt x="812" y="108"/>
                      <a:pt x="810" y="109"/>
                    </a:cubicBezTo>
                    <a:cubicBezTo>
                      <a:pt x="812" y="113"/>
                      <a:pt x="812" y="117"/>
                      <a:pt x="817" y="117"/>
                    </a:cubicBezTo>
                    <a:cubicBezTo>
                      <a:pt x="818" y="121"/>
                      <a:pt x="813" y="119"/>
                      <a:pt x="811" y="121"/>
                    </a:cubicBezTo>
                    <a:cubicBezTo>
                      <a:pt x="812" y="124"/>
                      <a:pt x="814" y="126"/>
                      <a:pt x="816" y="127"/>
                    </a:cubicBezTo>
                    <a:cubicBezTo>
                      <a:pt x="816" y="128"/>
                      <a:pt x="814" y="129"/>
                      <a:pt x="812" y="129"/>
                    </a:cubicBezTo>
                    <a:cubicBezTo>
                      <a:pt x="815" y="131"/>
                      <a:pt x="815" y="136"/>
                      <a:pt x="814" y="140"/>
                    </a:cubicBezTo>
                    <a:cubicBezTo>
                      <a:pt x="800" y="130"/>
                      <a:pt x="785" y="120"/>
                      <a:pt x="778" y="103"/>
                    </a:cubicBezTo>
                    <a:cubicBezTo>
                      <a:pt x="779" y="101"/>
                      <a:pt x="780" y="101"/>
                      <a:pt x="783" y="101"/>
                    </a:cubicBezTo>
                    <a:cubicBezTo>
                      <a:pt x="783" y="94"/>
                      <a:pt x="783" y="87"/>
                      <a:pt x="787" y="85"/>
                    </a:cubicBezTo>
                    <a:cubicBezTo>
                      <a:pt x="786" y="82"/>
                      <a:pt x="783" y="80"/>
                      <a:pt x="781" y="78"/>
                    </a:cubicBezTo>
                    <a:cubicBezTo>
                      <a:pt x="781" y="77"/>
                      <a:pt x="782" y="76"/>
                      <a:pt x="784" y="76"/>
                    </a:cubicBezTo>
                    <a:cubicBezTo>
                      <a:pt x="783" y="74"/>
                      <a:pt x="779" y="75"/>
                      <a:pt x="777" y="75"/>
                    </a:cubicBezTo>
                    <a:cubicBezTo>
                      <a:pt x="777" y="78"/>
                      <a:pt x="779" y="78"/>
                      <a:pt x="781" y="80"/>
                    </a:cubicBezTo>
                    <a:cubicBezTo>
                      <a:pt x="778" y="81"/>
                      <a:pt x="776" y="83"/>
                      <a:pt x="775" y="86"/>
                    </a:cubicBezTo>
                    <a:cubicBezTo>
                      <a:pt x="771" y="86"/>
                      <a:pt x="771" y="81"/>
                      <a:pt x="767" y="80"/>
                    </a:cubicBezTo>
                    <a:cubicBezTo>
                      <a:pt x="763" y="79"/>
                      <a:pt x="761" y="81"/>
                      <a:pt x="757" y="81"/>
                    </a:cubicBezTo>
                    <a:cubicBezTo>
                      <a:pt x="755" y="83"/>
                      <a:pt x="755" y="86"/>
                      <a:pt x="755" y="90"/>
                    </a:cubicBezTo>
                    <a:cubicBezTo>
                      <a:pt x="755" y="93"/>
                      <a:pt x="760" y="91"/>
                      <a:pt x="762" y="93"/>
                    </a:cubicBezTo>
                    <a:cubicBezTo>
                      <a:pt x="756" y="94"/>
                      <a:pt x="750" y="97"/>
                      <a:pt x="745" y="95"/>
                    </a:cubicBezTo>
                    <a:cubicBezTo>
                      <a:pt x="745" y="94"/>
                      <a:pt x="747" y="94"/>
                      <a:pt x="748" y="94"/>
                    </a:cubicBezTo>
                    <a:cubicBezTo>
                      <a:pt x="746" y="91"/>
                      <a:pt x="738" y="93"/>
                      <a:pt x="736" y="90"/>
                    </a:cubicBezTo>
                    <a:cubicBezTo>
                      <a:pt x="734" y="91"/>
                      <a:pt x="735" y="93"/>
                      <a:pt x="735" y="94"/>
                    </a:cubicBezTo>
                    <a:cubicBezTo>
                      <a:pt x="726" y="95"/>
                      <a:pt x="718" y="91"/>
                      <a:pt x="713" y="92"/>
                    </a:cubicBezTo>
                    <a:cubicBezTo>
                      <a:pt x="702" y="95"/>
                      <a:pt x="707" y="110"/>
                      <a:pt x="699" y="116"/>
                    </a:cubicBezTo>
                    <a:cubicBezTo>
                      <a:pt x="700" y="121"/>
                      <a:pt x="706" y="121"/>
                      <a:pt x="712" y="121"/>
                    </a:cubicBezTo>
                    <a:cubicBezTo>
                      <a:pt x="711" y="123"/>
                      <a:pt x="713" y="123"/>
                      <a:pt x="713" y="126"/>
                    </a:cubicBezTo>
                    <a:cubicBezTo>
                      <a:pt x="716" y="126"/>
                      <a:pt x="716" y="122"/>
                      <a:pt x="717" y="121"/>
                    </a:cubicBezTo>
                    <a:cubicBezTo>
                      <a:pt x="726" y="123"/>
                      <a:pt x="733" y="128"/>
                      <a:pt x="738" y="133"/>
                    </a:cubicBezTo>
                    <a:cubicBezTo>
                      <a:pt x="734" y="128"/>
                      <a:pt x="738" y="124"/>
                      <a:pt x="732" y="122"/>
                    </a:cubicBezTo>
                    <a:cubicBezTo>
                      <a:pt x="736" y="120"/>
                      <a:pt x="739" y="128"/>
                      <a:pt x="743" y="129"/>
                    </a:cubicBezTo>
                    <a:cubicBezTo>
                      <a:pt x="748" y="140"/>
                      <a:pt x="759" y="144"/>
                      <a:pt x="766" y="152"/>
                    </a:cubicBezTo>
                    <a:cubicBezTo>
                      <a:pt x="764" y="154"/>
                      <a:pt x="762" y="149"/>
                      <a:pt x="759" y="150"/>
                    </a:cubicBezTo>
                    <a:cubicBezTo>
                      <a:pt x="759" y="159"/>
                      <a:pt x="767" y="162"/>
                      <a:pt x="772" y="167"/>
                    </a:cubicBezTo>
                    <a:cubicBezTo>
                      <a:pt x="772" y="171"/>
                      <a:pt x="769" y="166"/>
                      <a:pt x="767" y="165"/>
                    </a:cubicBezTo>
                    <a:cubicBezTo>
                      <a:pt x="766" y="165"/>
                      <a:pt x="766" y="168"/>
                      <a:pt x="766" y="169"/>
                    </a:cubicBezTo>
                    <a:cubicBezTo>
                      <a:pt x="757" y="158"/>
                      <a:pt x="753" y="142"/>
                      <a:pt x="739" y="135"/>
                    </a:cubicBezTo>
                    <a:cubicBezTo>
                      <a:pt x="738" y="143"/>
                      <a:pt x="746" y="148"/>
                      <a:pt x="748" y="155"/>
                    </a:cubicBezTo>
                    <a:cubicBezTo>
                      <a:pt x="745" y="167"/>
                      <a:pt x="747" y="184"/>
                      <a:pt x="737" y="189"/>
                    </a:cubicBezTo>
                    <a:cubicBezTo>
                      <a:pt x="733" y="189"/>
                      <a:pt x="730" y="187"/>
                      <a:pt x="728" y="185"/>
                    </a:cubicBezTo>
                    <a:cubicBezTo>
                      <a:pt x="723" y="190"/>
                      <a:pt x="725" y="203"/>
                      <a:pt x="718" y="208"/>
                    </a:cubicBezTo>
                    <a:cubicBezTo>
                      <a:pt x="727" y="215"/>
                      <a:pt x="737" y="220"/>
                      <a:pt x="738" y="234"/>
                    </a:cubicBezTo>
                    <a:cubicBezTo>
                      <a:pt x="737" y="234"/>
                      <a:pt x="737" y="235"/>
                      <a:pt x="737" y="236"/>
                    </a:cubicBezTo>
                    <a:cubicBezTo>
                      <a:pt x="731" y="233"/>
                      <a:pt x="732" y="240"/>
                      <a:pt x="725" y="238"/>
                    </a:cubicBezTo>
                    <a:cubicBezTo>
                      <a:pt x="725" y="231"/>
                      <a:pt x="722" y="227"/>
                      <a:pt x="719" y="223"/>
                    </a:cubicBezTo>
                    <a:cubicBezTo>
                      <a:pt x="721" y="222"/>
                      <a:pt x="721" y="224"/>
                      <a:pt x="722" y="224"/>
                    </a:cubicBezTo>
                    <a:cubicBezTo>
                      <a:pt x="722" y="216"/>
                      <a:pt x="712" y="220"/>
                      <a:pt x="709" y="215"/>
                    </a:cubicBezTo>
                    <a:cubicBezTo>
                      <a:pt x="711" y="212"/>
                      <a:pt x="709" y="212"/>
                      <a:pt x="708" y="207"/>
                    </a:cubicBezTo>
                    <a:cubicBezTo>
                      <a:pt x="700" y="205"/>
                      <a:pt x="694" y="206"/>
                      <a:pt x="690" y="212"/>
                    </a:cubicBezTo>
                    <a:cubicBezTo>
                      <a:pt x="690" y="209"/>
                      <a:pt x="688" y="207"/>
                      <a:pt x="690" y="202"/>
                    </a:cubicBezTo>
                    <a:cubicBezTo>
                      <a:pt x="689" y="200"/>
                      <a:pt x="687" y="200"/>
                      <a:pt x="686" y="200"/>
                    </a:cubicBezTo>
                    <a:cubicBezTo>
                      <a:pt x="682" y="202"/>
                      <a:pt x="679" y="204"/>
                      <a:pt x="678" y="209"/>
                    </a:cubicBezTo>
                    <a:cubicBezTo>
                      <a:pt x="676" y="209"/>
                      <a:pt x="674" y="209"/>
                      <a:pt x="672" y="209"/>
                    </a:cubicBezTo>
                    <a:cubicBezTo>
                      <a:pt x="672" y="218"/>
                      <a:pt x="682" y="217"/>
                      <a:pt x="685" y="222"/>
                    </a:cubicBezTo>
                    <a:cubicBezTo>
                      <a:pt x="688" y="222"/>
                      <a:pt x="687" y="218"/>
                      <a:pt x="690" y="218"/>
                    </a:cubicBezTo>
                    <a:cubicBezTo>
                      <a:pt x="693" y="219"/>
                      <a:pt x="696" y="220"/>
                      <a:pt x="700" y="221"/>
                    </a:cubicBezTo>
                    <a:cubicBezTo>
                      <a:pt x="696" y="225"/>
                      <a:pt x="690" y="227"/>
                      <a:pt x="690" y="234"/>
                    </a:cubicBezTo>
                    <a:cubicBezTo>
                      <a:pt x="696" y="240"/>
                      <a:pt x="701" y="248"/>
                      <a:pt x="709" y="253"/>
                    </a:cubicBezTo>
                    <a:cubicBezTo>
                      <a:pt x="708" y="256"/>
                      <a:pt x="706" y="253"/>
                      <a:pt x="704" y="253"/>
                    </a:cubicBezTo>
                    <a:cubicBezTo>
                      <a:pt x="705" y="256"/>
                      <a:pt x="709" y="256"/>
                      <a:pt x="710" y="258"/>
                    </a:cubicBezTo>
                    <a:cubicBezTo>
                      <a:pt x="709" y="261"/>
                      <a:pt x="707" y="262"/>
                      <a:pt x="704" y="262"/>
                    </a:cubicBezTo>
                    <a:cubicBezTo>
                      <a:pt x="714" y="264"/>
                      <a:pt x="713" y="266"/>
                      <a:pt x="714" y="276"/>
                    </a:cubicBezTo>
                    <a:cubicBezTo>
                      <a:pt x="710" y="273"/>
                      <a:pt x="710" y="282"/>
                      <a:pt x="709" y="285"/>
                    </a:cubicBezTo>
                    <a:cubicBezTo>
                      <a:pt x="708" y="285"/>
                      <a:pt x="708" y="284"/>
                      <a:pt x="707" y="284"/>
                    </a:cubicBezTo>
                    <a:cubicBezTo>
                      <a:pt x="706" y="284"/>
                      <a:pt x="706" y="290"/>
                      <a:pt x="708" y="291"/>
                    </a:cubicBezTo>
                    <a:cubicBezTo>
                      <a:pt x="704" y="297"/>
                      <a:pt x="698" y="301"/>
                      <a:pt x="693" y="307"/>
                    </a:cubicBezTo>
                    <a:cubicBezTo>
                      <a:pt x="690" y="308"/>
                      <a:pt x="684" y="307"/>
                      <a:pt x="684" y="311"/>
                    </a:cubicBezTo>
                    <a:cubicBezTo>
                      <a:pt x="682" y="311"/>
                      <a:pt x="681" y="310"/>
                      <a:pt x="681" y="308"/>
                    </a:cubicBezTo>
                    <a:cubicBezTo>
                      <a:pt x="679" y="314"/>
                      <a:pt x="669" y="316"/>
                      <a:pt x="664" y="316"/>
                    </a:cubicBezTo>
                    <a:cubicBezTo>
                      <a:pt x="665" y="319"/>
                      <a:pt x="664" y="324"/>
                      <a:pt x="668" y="324"/>
                    </a:cubicBezTo>
                    <a:cubicBezTo>
                      <a:pt x="670" y="334"/>
                      <a:pt x="660" y="339"/>
                      <a:pt x="657" y="330"/>
                    </a:cubicBezTo>
                    <a:cubicBezTo>
                      <a:pt x="658" y="327"/>
                      <a:pt x="659" y="324"/>
                      <a:pt x="665" y="325"/>
                    </a:cubicBezTo>
                    <a:cubicBezTo>
                      <a:pt x="662" y="323"/>
                      <a:pt x="661" y="320"/>
                      <a:pt x="662" y="316"/>
                    </a:cubicBezTo>
                    <a:cubicBezTo>
                      <a:pt x="655" y="312"/>
                      <a:pt x="647" y="318"/>
                      <a:pt x="642" y="325"/>
                    </a:cubicBezTo>
                    <a:cubicBezTo>
                      <a:pt x="643" y="342"/>
                      <a:pt x="665" y="348"/>
                      <a:pt x="666" y="366"/>
                    </a:cubicBezTo>
                    <a:cubicBezTo>
                      <a:pt x="667" y="372"/>
                      <a:pt x="664" y="381"/>
                      <a:pt x="655" y="381"/>
                    </a:cubicBezTo>
                    <a:cubicBezTo>
                      <a:pt x="653" y="384"/>
                      <a:pt x="650" y="389"/>
                      <a:pt x="645" y="393"/>
                    </a:cubicBezTo>
                    <a:cubicBezTo>
                      <a:pt x="643" y="393"/>
                      <a:pt x="643" y="387"/>
                      <a:pt x="644" y="385"/>
                    </a:cubicBezTo>
                    <a:cubicBezTo>
                      <a:pt x="642" y="383"/>
                      <a:pt x="636" y="379"/>
                      <a:pt x="635" y="379"/>
                    </a:cubicBezTo>
                    <a:cubicBezTo>
                      <a:pt x="632" y="374"/>
                      <a:pt x="629" y="367"/>
                      <a:pt x="622" y="369"/>
                    </a:cubicBezTo>
                    <a:cubicBezTo>
                      <a:pt x="621" y="367"/>
                      <a:pt x="622" y="364"/>
                      <a:pt x="620" y="363"/>
                    </a:cubicBezTo>
                    <a:cubicBezTo>
                      <a:pt x="619" y="363"/>
                      <a:pt x="619" y="364"/>
                      <a:pt x="618" y="364"/>
                    </a:cubicBezTo>
                    <a:cubicBezTo>
                      <a:pt x="617" y="372"/>
                      <a:pt x="615" y="379"/>
                      <a:pt x="614" y="387"/>
                    </a:cubicBezTo>
                    <a:cubicBezTo>
                      <a:pt x="617" y="389"/>
                      <a:pt x="623" y="393"/>
                      <a:pt x="619" y="398"/>
                    </a:cubicBezTo>
                    <a:cubicBezTo>
                      <a:pt x="624" y="405"/>
                      <a:pt x="641" y="407"/>
                      <a:pt x="638" y="425"/>
                    </a:cubicBezTo>
                    <a:cubicBezTo>
                      <a:pt x="638" y="429"/>
                      <a:pt x="643" y="430"/>
                      <a:pt x="642" y="435"/>
                    </a:cubicBezTo>
                    <a:cubicBezTo>
                      <a:pt x="620" y="434"/>
                      <a:pt x="624" y="403"/>
                      <a:pt x="610" y="392"/>
                    </a:cubicBezTo>
                    <a:cubicBezTo>
                      <a:pt x="613" y="370"/>
                      <a:pt x="605" y="357"/>
                      <a:pt x="598" y="341"/>
                    </a:cubicBezTo>
                    <a:cubicBezTo>
                      <a:pt x="597" y="345"/>
                      <a:pt x="593" y="350"/>
                      <a:pt x="589" y="349"/>
                    </a:cubicBezTo>
                    <a:cubicBezTo>
                      <a:pt x="586" y="349"/>
                      <a:pt x="587" y="345"/>
                      <a:pt x="584" y="348"/>
                    </a:cubicBezTo>
                    <a:cubicBezTo>
                      <a:pt x="586" y="341"/>
                      <a:pt x="585" y="331"/>
                      <a:pt x="579" y="330"/>
                    </a:cubicBezTo>
                    <a:cubicBezTo>
                      <a:pt x="582" y="323"/>
                      <a:pt x="567" y="323"/>
                      <a:pt x="568" y="311"/>
                    </a:cubicBezTo>
                    <a:cubicBezTo>
                      <a:pt x="567" y="310"/>
                      <a:pt x="567" y="310"/>
                      <a:pt x="567" y="309"/>
                    </a:cubicBezTo>
                    <a:cubicBezTo>
                      <a:pt x="565" y="306"/>
                      <a:pt x="560" y="307"/>
                      <a:pt x="560" y="303"/>
                    </a:cubicBezTo>
                    <a:cubicBezTo>
                      <a:pt x="558" y="304"/>
                      <a:pt x="561" y="307"/>
                      <a:pt x="560" y="309"/>
                    </a:cubicBezTo>
                    <a:cubicBezTo>
                      <a:pt x="560" y="310"/>
                      <a:pt x="560" y="312"/>
                      <a:pt x="560" y="313"/>
                    </a:cubicBezTo>
                    <a:cubicBezTo>
                      <a:pt x="555" y="314"/>
                      <a:pt x="550" y="314"/>
                      <a:pt x="544" y="316"/>
                    </a:cubicBezTo>
                    <a:cubicBezTo>
                      <a:pt x="544" y="322"/>
                      <a:pt x="542" y="326"/>
                      <a:pt x="536" y="326"/>
                    </a:cubicBezTo>
                    <a:cubicBezTo>
                      <a:pt x="529" y="336"/>
                      <a:pt x="522" y="346"/>
                      <a:pt x="511" y="351"/>
                    </a:cubicBezTo>
                    <a:cubicBezTo>
                      <a:pt x="514" y="364"/>
                      <a:pt x="511" y="371"/>
                      <a:pt x="512" y="383"/>
                    </a:cubicBezTo>
                    <a:cubicBezTo>
                      <a:pt x="509" y="382"/>
                      <a:pt x="507" y="387"/>
                      <a:pt x="509" y="388"/>
                    </a:cubicBezTo>
                    <a:cubicBezTo>
                      <a:pt x="504" y="388"/>
                      <a:pt x="504" y="393"/>
                      <a:pt x="501" y="396"/>
                    </a:cubicBezTo>
                    <a:cubicBezTo>
                      <a:pt x="492" y="394"/>
                      <a:pt x="493" y="384"/>
                      <a:pt x="490" y="376"/>
                    </a:cubicBezTo>
                    <a:cubicBezTo>
                      <a:pt x="483" y="362"/>
                      <a:pt x="471" y="346"/>
                      <a:pt x="470" y="326"/>
                    </a:cubicBezTo>
                    <a:cubicBezTo>
                      <a:pt x="469" y="321"/>
                      <a:pt x="471" y="316"/>
                      <a:pt x="468" y="311"/>
                    </a:cubicBezTo>
                    <a:cubicBezTo>
                      <a:pt x="465" y="312"/>
                      <a:pt x="466" y="314"/>
                      <a:pt x="467" y="317"/>
                    </a:cubicBezTo>
                    <a:cubicBezTo>
                      <a:pt x="465" y="318"/>
                      <a:pt x="462" y="319"/>
                      <a:pt x="460" y="321"/>
                    </a:cubicBezTo>
                    <a:cubicBezTo>
                      <a:pt x="456" y="318"/>
                      <a:pt x="452" y="315"/>
                      <a:pt x="450" y="310"/>
                    </a:cubicBezTo>
                    <a:cubicBezTo>
                      <a:pt x="453" y="310"/>
                      <a:pt x="456" y="309"/>
                      <a:pt x="457" y="306"/>
                    </a:cubicBezTo>
                    <a:cubicBezTo>
                      <a:pt x="453" y="306"/>
                      <a:pt x="452" y="308"/>
                      <a:pt x="448" y="308"/>
                    </a:cubicBezTo>
                    <a:cubicBezTo>
                      <a:pt x="446" y="301"/>
                      <a:pt x="438" y="299"/>
                      <a:pt x="435" y="293"/>
                    </a:cubicBezTo>
                    <a:cubicBezTo>
                      <a:pt x="417" y="293"/>
                      <a:pt x="400" y="295"/>
                      <a:pt x="386" y="289"/>
                    </a:cubicBezTo>
                    <a:cubicBezTo>
                      <a:pt x="386" y="285"/>
                      <a:pt x="385" y="282"/>
                      <a:pt x="381" y="281"/>
                    </a:cubicBezTo>
                    <a:cubicBezTo>
                      <a:pt x="381" y="283"/>
                      <a:pt x="380" y="283"/>
                      <a:pt x="378" y="285"/>
                    </a:cubicBezTo>
                    <a:cubicBezTo>
                      <a:pt x="369" y="284"/>
                      <a:pt x="364" y="278"/>
                      <a:pt x="354" y="277"/>
                    </a:cubicBezTo>
                    <a:cubicBezTo>
                      <a:pt x="353" y="269"/>
                      <a:pt x="344" y="258"/>
                      <a:pt x="337" y="267"/>
                    </a:cubicBezTo>
                    <a:cubicBezTo>
                      <a:pt x="340" y="274"/>
                      <a:pt x="344" y="281"/>
                      <a:pt x="351" y="284"/>
                    </a:cubicBezTo>
                    <a:cubicBezTo>
                      <a:pt x="349" y="289"/>
                      <a:pt x="351" y="290"/>
                      <a:pt x="353" y="294"/>
                    </a:cubicBezTo>
                    <a:cubicBezTo>
                      <a:pt x="355" y="293"/>
                      <a:pt x="353" y="289"/>
                      <a:pt x="355" y="289"/>
                    </a:cubicBezTo>
                    <a:cubicBezTo>
                      <a:pt x="359" y="290"/>
                      <a:pt x="358" y="295"/>
                      <a:pt x="357" y="298"/>
                    </a:cubicBezTo>
                    <a:cubicBezTo>
                      <a:pt x="370" y="306"/>
                      <a:pt x="377" y="294"/>
                      <a:pt x="382" y="287"/>
                    </a:cubicBezTo>
                    <a:cubicBezTo>
                      <a:pt x="382" y="301"/>
                      <a:pt x="394" y="304"/>
                      <a:pt x="402" y="309"/>
                    </a:cubicBezTo>
                    <a:cubicBezTo>
                      <a:pt x="403" y="320"/>
                      <a:pt x="390" y="318"/>
                      <a:pt x="393" y="330"/>
                    </a:cubicBezTo>
                    <a:cubicBezTo>
                      <a:pt x="383" y="334"/>
                      <a:pt x="379" y="345"/>
                      <a:pt x="366" y="346"/>
                    </a:cubicBezTo>
                    <a:cubicBezTo>
                      <a:pt x="364" y="348"/>
                      <a:pt x="363" y="351"/>
                      <a:pt x="361" y="353"/>
                    </a:cubicBezTo>
                    <a:cubicBezTo>
                      <a:pt x="351" y="357"/>
                      <a:pt x="343" y="363"/>
                      <a:pt x="330" y="365"/>
                    </a:cubicBezTo>
                    <a:cubicBezTo>
                      <a:pt x="329" y="365"/>
                      <a:pt x="329" y="367"/>
                      <a:pt x="328" y="369"/>
                    </a:cubicBezTo>
                    <a:cubicBezTo>
                      <a:pt x="325" y="369"/>
                      <a:pt x="322" y="369"/>
                      <a:pt x="320" y="369"/>
                    </a:cubicBezTo>
                    <a:cubicBezTo>
                      <a:pt x="319" y="363"/>
                      <a:pt x="318" y="358"/>
                      <a:pt x="315" y="354"/>
                    </a:cubicBezTo>
                    <a:cubicBezTo>
                      <a:pt x="317" y="342"/>
                      <a:pt x="307" y="334"/>
                      <a:pt x="301" y="325"/>
                    </a:cubicBezTo>
                    <a:cubicBezTo>
                      <a:pt x="298" y="321"/>
                      <a:pt x="294" y="318"/>
                      <a:pt x="294" y="317"/>
                    </a:cubicBezTo>
                    <a:cubicBezTo>
                      <a:pt x="293" y="313"/>
                      <a:pt x="294" y="310"/>
                      <a:pt x="293" y="306"/>
                    </a:cubicBezTo>
                    <a:cubicBezTo>
                      <a:pt x="291" y="302"/>
                      <a:pt x="288" y="302"/>
                      <a:pt x="285" y="299"/>
                    </a:cubicBezTo>
                    <a:cubicBezTo>
                      <a:pt x="280" y="291"/>
                      <a:pt x="278" y="280"/>
                      <a:pt x="270" y="276"/>
                    </a:cubicBezTo>
                    <a:cubicBezTo>
                      <a:pt x="271" y="273"/>
                      <a:pt x="271" y="271"/>
                      <a:pt x="271" y="268"/>
                    </a:cubicBezTo>
                    <a:cubicBezTo>
                      <a:pt x="269" y="270"/>
                      <a:pt x="270" y="275"/>
                      <a:pt x="268" y="277"/>
                    </a:cubicBezTo>
                    <a:cubicBezTo>
                      <a:pt x="265" y="277"/>
                      <a:pt x="265" y="275"/>
                      <a:pt x="263" y="274"/>
                    </a:cubicBezTo>
                    <a:cubicBezTo>
                      <a:pt x="262" y="271"/>
                      <a:pt x="261" y="267"/>
                      <a:pt x="258" y="266"/>
                    </a:cubicBezTo>
                    <a:cubicBezTo>
                      <a:pt x="259" y="269"/>
                      <a:pt x="260" y="272"/>
                      <a:pt x="262" y="274"/>
                    </a:cubicBezTo>
                    <a:cubicBezTo>
                      <a:pt x="266" y="283"/>
                      <a:pt x="273" y="291"/>
                      <a:pt x="278" y="300"/>
                    </a:cubicBezTo>
                    <a:cubicBezTo>
                      <a:pt x="273" y="304"/>
                      <a:pt x="280" y="309"/>
                      <a:pt x="283" y="311"/>
                    </a:cubicBezTo>
                    <a:cubicBezTo>
                      <a:pt x="285" y="321"/>
                      <a:pt x="285" y="333"/>
                      <a:pt x="294" y="336"/>
                    </a:cubicBezTo>
                    <a:cubicBezTo>
                      <a:pt x="296" y="354"/>
                      <a:pt x="312" y="358"/>
                      <a:pt x="320" y="371"/>
                    </a:cubicBezTo>
                    <a:cubicBezTo>
                      <a:pt x="316" y="375"/>
                      <a:pt x="323" y="379"/>
                      <a:pt x="326" y="382"/>
                    </a:cubicBezTo>
                    <a:cubicBezTo>
                      <a:pt x="336" y="378"/>
                      <a:pt x="350" y="377"/>
                      <a:pt x="361" y="373"/>
                    </a:cubicBezTo>
                    <a:cubicBezTo>
                      <a:pt x="361" y="378"/>
                      <a:pt x="360" y="380"/>
                      <a:pt x="362" y="383"/>
                    </a:cubicBezTo>
                    <a:cubicBezTo>
                      <a:pt x="351" y="402"/>
                      <a:pt x="346" y="420"/>
                      <a:pt x="330" y="433"/>
                    </a:cubicBezTo>
                    <a:cubicBezTo>
                      <a:pt x="317" y="443"/>
                      <a:pt x="308" y="458"/>
                      <a:pt x="299" y="471"/>
                    </a:cubicBezTo>
                    <a:cubicBezTo>
                      <a:pt x="299" y="476"/>
                      <a:pt x="297" y="477"/>
                      <a:pt x="297" y="481"/>
                    </a:cubicBezTo>
                    <a:cubicBezTo>
                      <a:pt x="302" y="488"/>
                      <a:pt x="296" y="503"/>
                      <a:pt x="306" y="507"/>
                    </a:cubicBezTo>
                    <a:cubicBezTo>
                      <a:pt x="304" y="514"/>
                      <a:pt x="304" y="526"/>
                      <a:pt x="306" y="532"/>
                    </a:cubicBezTo>
                    <a:cubicBezTo>
                      <a:pt x="305" y="544"/>
                      <a:pt x="294" y="545"/>
                      <a:pt x="286" y="550"/>
                    </a:cubicBezTo>
                    <a:cubicBezTo>
                      <a:pt x="281" y="554"/>
                      <a:pt x="278" y="561"/>
                      <a:pt x="273" y="564"/>
                    </a:cubicBezTo>
                    <a:cubicBezTo>
                      <a:pt x="273" y="569"/>
                      <a:pt x="276" y="573"/>
                      <a:pt x="277" y="578"/>
                    </a:cubicBezTo>
                    <a:cubicBezTo>
                      <a:pt x="278" y="591"/>
                      <a:pt x="270" y="593"/>
                      <a:pt x="260" y="599"/>
                    </a:cubicBezTo>
                    <a:cubicBezTo>
                      <a:pt x="263" y="620"/>
                      <a:pt x="242" y="634"/>
                      <a:pt x="230" y="646"/>
                    </a:cubicBezTo>
                    <a:cubicBezTo>
                      <a:pt x="226" y="646"/>
                      <a:pt x="223" y="646"/>
                      <a:pt x="222" y="648"/>
                    </a:cubicBezTo>
                    <a:cubicBezTo>
                      <a:pt x="211" y="647"/>
                      <a:pt x="201" y="649"/>
                      <a:pt x="194" y="653"/>
                    </a:cubicBezTo>
                    <a:cubicBezTo>
                      <a:pt x="191" y="653"/>
                      <a:pt x="189" y="647"/>
                      <a:pt x="186" y="649"/>
                    </a:cubicBezTo>
                    <a:cubicBezTo>
                      <a:pt x="186" y="647"/>
                      <a:pt x="186" y="644"/>
                      <a:pt x="184" y="641"/>
                    </a:cubicBezTo>
                    <a:cubicBezTo>
                      <a:pt x="185" y="640"/>
                      <a:pt x="186" y="639"/>
                      <a:pt x="186" y="636"/>
                    </a:cubicBezTo>
                    <a:cubicBezTo>
                      <a:pt x="178" y="621"/>
                      <a:pt x="169" y="606"/>
                      <a:pt x="167" y="587"/>
                    </a:cubicBezTo>
                    <a:cubicBezTo>
                      <a:pt x="166" y="573"/>
                      <a:pt x="160" y="563"/>
                      <a:pt x="154" y="554"/>
                    </a:cubicBezTo>
                    <a:cubicBezTo>
                      <a:pt x="148" y="529"/>
                      <a:pt x="171" y="518"/>
                      <a:pt x="160" y="499"/>
                    </a:cubicBezTo>
                    <a:cubicBezTo>
                      <a:pt x="163" y="479"/>
                      <a:pt x="145" y="465"/>
                      <a:pt x="138" y="450"/>
                    </a:cubicBezTo>
                    <a:cubicBezTo>
                      <a:pt x="141" y="449"/>
                      <a:pt x="139" y="441"/>
                      <a:pt x="142" y="440"/>
                    </a:cubicBezTo>
                    <a:cubicBezTo>
                      <a:pt x="143" y="438"/>
                      <a:pt x="142" y="438"/>
                      <a:pt x="140" y="438"/>
                    </a:cubicBezTo>
                    <a:cubicBezTo>
                      <a:pt x="147" y="430"/>
                      <a:pt x="141" y="418"/>
                      <a:pt x="137" y="416"/>
                    </a:cubicBezTo>
                    <a:cubicBezTo>
                      <a:pt x="131" y="416"/>
                      <a:pt x="128" y="418"/>
                      <a:pt x="122" y="419"/>
                    </a:cubicBezTo>
                    <a:cubicBezTo>
                      <a:pt x="120" y="414"/>
                      <a:pt x="118" y="410"/>
                      <a:pt x="115" y="406"/>
                    </a:cubicBezTo>
                    <a:cubicBezTo>
                      <a:pt x="109" y="406"/>
                      <a:pt x="104" y="406"/>
                      <a:pt x="99" y="407"/>
                    </a:cubicBezTo>
                    <a:cubicBezTo>
                      <a:pt x="90" y="420"/>
                      <a:pt x="62" y="408"/>
                      <a:pt x="52" y="419"/>
                    </a:cubicBezTo>
                    <a:cubicBezTo>
                      <a:pt x="39" y="414"/>
                      <a:pt x="32" y="402"/>
                      <a:pt x="22" y="397"/>
                    </a:cubicBezTo>
                    <a:cubicBezTo>
                      <a:pt x="22" y="385"/>
                      <a:pt x="12" y="376"/>
                      <a:pt x="3" y="371"/>
                    </a:cubicBezTo>
                    <a:cubicBezTo>
                      <a:pt x="3" y="368"/>
                      <a:pt x="3" y="366"/>
                      <a:pt x="3" y="364"/>
                    </a:cubicBezTo>
                    <a:cubicBezTo>
                      <a:pt x="5" y="364"/>
                      <a:pt x="5" y="365"/>
                      <a:pt x="6" y="365"/>
                    </a:cubicBezTo>
                    <a:cubicBezTo>
                      <a:pt x="4" y="362"/>
                      <a:pt x="4" y="357"/>
                      <a:pt x="0" y="356"/>
                    </a:cubicBezTo>
                    <a:cubicBezTo>
                      <a:pt x="8" y="348"/>
                      <a:pt x="12" y="322"/>
                      <a:pt x="3" y="319"/>
                    </a:cubicBezTo>
                    <a:cubicBezTo>
                      <a:pt x="1" y="313"/>
                      <a:pt x="9" y="309"/>
                      <a:pt x="11" y="305"/>
                    </a:cubicBezTo>
                    <a:cubicBezTo>
                      <a:pt x="11" y="304"/>
                      <a:pt x="10" y="302"/>
                      <a:pt x="10" y="302"/>
                    </a:cubicBezTo>
                    <a:cubicBezTo>
                      <a:pt x="18" y="286"/>
                      <a:pt x="29" y="276"/>
                      <a:pt x="43" y="266"/>
                    </a:cubicBezTo>
                    <a:cubicBezTo>
                      <a:pt x="41" y="244"/>
                      <a:pt x="61" y="245"/>
                      <a:pt x="66" y="229"/>
                    </a:cubicBezTo>
                    <a:cubicBezTo>
                      <a:pt x="70" y="229"/>
                      <a:pt x="68" y="233"/>
                      <a:pt x="71" y="233"/>
                    </a:cubicBezTo>
                    <a:cubicBezTo>
                      <a:pt x="78" y="233"/>
                      <a:pt x="79" y="233"/>
                      <a:pt x="85" y="233"/>
                    </a:cubicBezTo>
                    <a:cubicBezTo>
                      <a:pt x="96" y="225"/>
                      <a:pt x="120" y="222"/>
                      <a:pt x="135" y="224"/>
                    </a:cubicBezTo>
                    <a:cubicBezTo>
                      <a:pt x="139" y="219"/>
                      <a:pt x="145" y="223"/>
                      <a:pt x="150" y="222"/>
                    </a:cubicBezTo>
                    <a:cubicBezTo>
                      <a:pt x="148" y="225"/>
                      <a:pt x="146" y="229"/>
                      <a:pt x="150" y="232"/>
                    </a:cubicBezTo>
                    <a:cubicBezTo>
                      <a:pt x="149" y="236"/>
                      <a:pt x="148" y="238"/>
                      <a:pt x="144" y="239"/>
                    </a:cubicBezTo>
                    <a:cubicBezTo>
                      <a:pt x="148" y="248"/>
                      <a:pt x="161" y="247"/>
                      <a:pt x="170" y="250"/>
                    </a:cubicBezTo>
                    <a:cubicBezTo>
                      <a:pt x="171" y="260"/>
                      <a:pt x="186" y="257"/>
                      <a:pt x="190" y="263"/>
                    </a:cubicBezTo>
                    <a:cubicBezTo>
                      <a:pt x="193" y="263"/>
                      <a:pt x="194" y="261"/>
                      <a:pt x="195" y="259"/>
                    </a:cubicBezTo>
                    <a:cubicBezTo>
                      <a:pt x="195" y="257"/>
                      <a:pt x="195" y="255"/>
                      <a:pt x="194" y="253"/>
                    </a:cubicBezTo>
                    <a:cubicBezTo>
                      <a:pt x="196" y="248"/>
                      <a:pt x="200" y="247"/>
                      <a:pt x="205" y="247"/>
                    </a:cubicBezTo>
                    <a:cubicBezTo>
                      <a:pt x="208" y="247"/>
                      <a:pt x="218" y="254"/>
                      <a:pt x="223" y="255"/>
                    </a:cubicBezTo>
                    <a:cubicBezTo>
                      <a:pt x="229" y="257"/>
                      <a:pt x="238" y="259"/>
                      <a:pt x="242" y="258"/>
                    </a:cubicBezTo>
                    <a:cubicBezTo>
                      <a:pt x="248" y="258"/>
                      <a:pt x="249" y="255"/>
                      <a:pt x="254" y="255"/>
                    </a:cubicBezTo>
                    <a:cubicBezTo>
                      <a:pt x="258" y="255"/>
                      <a:pt x="261" y="260"/>
                      <a:pt x="265" y="257"/>
                    </a:cubicBezTo>
                    <a:cubicBezTo>
                      <a:pt x="274" y="253"/>
                      <a:pt x="271" y="231"/>
                      <a:pt x="274" y="224"/>
                    </a:cubicBezTo>
                    <a:cubicBezTo>
                      <a:pt x="267" y="224"/>
                      <a:pt x="263" y="227"/>
                      <a:pt x="258" y="229"/>
                    </a:cubicBezTo>
                    <a:cubicBezTo>
                      <a:pt x="253" y="228"/>
                      <a:pt x="253" y="223"/>
                      <a:pt x="247" y="224"/>
                    </a:cubicBezTo>
                    <a:cubicBezTo>
                      <a:pt x="246" y="225"/>
                      <a:pt x="246" y="227"/>
                      <a:pt x="244" y="228"/>
                    </a:cubicBezTo>
                    <a:cubicBezTo>
                      <a:pt x="238" y="228"/>
                      <a:pt x="238" y="222"/>
                      <a:pt x="232" y="225"/>
                    </a:cubicBezTo>
                    <a:cubicBezTo>
                      <a:pt x="234" y="223"/>
                      <a:pt x="228" y="217"/>
                      <a:pt x="225" y="215"/>
                    </a:cubicBezTo>
                    <a:cubicBezTo>
                      <a:pt x="227" y="214"/>
                      <a:pt x="226" y="211"/>
                      <a:pt x="227" y="207"/>
                    </a:cubicBezTo>
                    <a:cubicBezTo>
                      <a:pt x="222" y="206"/>
                      <a:pt x="226" y="213"/>
                      <a:pt x="224" y="210"/>
                    </a:cubicBezTo>
                    <a:cubicBezTo>
                      <a:pt x="220" y="211"/>
                      <a:pt x="223" y="204"/>
                      <a:pt x="224" y="203"/>
                    </a:cubicBezTo>
                    <a:cubicBezTo>
                      <a:pt x="223" y="199"/>
                      <a:pt x="217" y="200"/>
                      <a:pt x="212" y="200"/>
                    </a:cubicBezTo>
                    <a:cubicBezTo>
                      <a:pt x="210" y="201"/>
                      <a:pt x="213" y="202"/>
                      <a:pt x="211" y="205"/>
                    </a:cubicBezTo>
                    <a:cubicBezTo>
                      <a:pt x="209" y="207"/>
                      <a:pt x="208" y="202"/>
                      <a:pt x="206" y="202"/>
                    </a:cubicBezTo>
                    <a:cubicBezTo>
                      <a:pt x="205" y="206"/>
                      <a:pt x="209" y="206"/>
                      <a:pt x="210" y="210"/>
                    </a:cubicBezTo>
                    <a:cubicBezTo>
                      <a:pt x="207" y="208"/>
                      <a:pt x="208" y="211"/>
                      <a:pt x="207" y="211"/>
                    </a:cubicBezTo>
                    <a:cubicBezTo>
                      <a:pt x="209" y="212"/>
                      <a:pt x="215" y="212"/>
                      <a:pt x="215" y="217"/>
                    </a:cubicBezTo>
                    <a:cubicBezTo>
                      <a:pt x="214" y="216"/>
                      <a:pt x="213" y="216"/>
                      <a:pt x="213" y="219"/>
                    </a:cubicBezTo>
                    <a:cubicBezTo>
                      <a:pt x="212" y="219"/>
                      <a:pt x="212" y="217"/>
                      <a:pt x="210" y="217"/>
                    </a:cubicBezTo>
                    <a:cubicBezTo>
                      <a:pt x="210" y="220"/>
                      <a:pt x="208" y="222"/>
                      <a:pt x="210" y="226"/>
                    </a:cubicBezTo>
                    <a:cubicBezTo>
                      <a:pt x="205" y="225"/>
                      <a:pt x="202" y="224"/>
                      <a:pt x="199" y="217"/>
                    </a:cubicBezTo>
                    <a:cubicBezTo>
                      <a:pt x="201" y="215"/>
                      <a:pt x="205" y="216"/>
                      <a:pt x="208" y="216"/>
                    </a:cubicBezTo>
                    <a:cubicBezTo>
                      <a:pt x="207" y="213"/>
                      <a:pt x="202" y="215"/>
                      <a:pt x="199" y="214"/>
                    </a:cubicBezTo>
                    <a:cubicBezTo>
                      <a:pt x="199" y="213"/>
                      <a:pt x="198" y="212"/>
                      <a:pt x="197" y="212"/>
                    </a:cubicBezTo>
                    <a:cubicBezTo>
                      <a:pt x="197" y="211"/>
                      <a:pt x="198" y="211"/>
                      <a:pt x="199" y="211"/>
                    </a:cubicBezTo>
                    <a:cubicBezTo>
                      <a:pt x="191" y="208"/>
                      <a:pt x="189" y="205"/>
                      <a:pt x="190" y="195"/>
                    </a:cubicBezTo>
                    <a:cubicBezTo>
                      <a:pt x="188" y="191"/>
                      <a:pt x="186" y="191"/>
                      <a:pt x="180" y="189"/>
                    </a:cubicBezTo>
                    <a:cubicBezTo>
                      <a:pt x="171" y="186"/>
                      <a:pt x="166" y="169"/>
                      <a:pt x="163" y="177"/>
                    </a:cubicBezTo>
                    <a:cubicBezTo>
                      <a:pt x="162" y="176"/>
                      <a:pt x="161" y="174"/>
                      <a:pt x="162" y="171"/>
                    </a:cubicBezTo>
                    <a:cubicBezTo>
                      <a:pt x="158" y="170"/>
                      <a:pt x="159" y="174"/>
                      <a:pt x="155" y="173"/>
                    </a:cubicBezTo>
                    <a:cubicBezTo>
                      <a:pt x="154" y="182"/>
                      <a:pt x="164" y="185"/>
                      <a:pt x="167" y="193"/>
                    </a:cubicBezTo>
                    <a:cubicBezTo>
                      <a:pt x="170" y="193"/>
                      <a:pt x="172" y="193"/>
                      <a:pt x="174" y="193"/>
                    </a:cubicBezTo>
                    <a:cubicBezTo>
                      <a:pt x="171" y="201"/>
                      <a:pt x="187" y="197"/>
                      <a:pt x="186" y="206"/>
                    </a:cubicBezTo>
                    <a:cubicBezTo>
                      <a:pt x="183" y="206"/>
                      <a:pt x="182" y="203"/>
                      <a:pt x="179" y="203"/>
                    </a:cubicBezTo>
                    <a:cubicBezTo>
                      <a:pt x="178" y="203"/>
                      <a:pt x="177" y="204"/>
                      <a:pt x="176" y="205"/>
                    </a:cubicBezTo>
                    <a:cubicBezTo>
                      <a:pt x="180" y="208"/>
                      <a:pt x="179" y="212"/>
                      <a:pt x="176" y="216"/>
                    </a:cubicBezTo>
                    <a:cubicBezTo>
                      <a:pt x="170" y="215"/>
                      <a:pt x="169" y="219"/>
                      <a:pt x="169" y="225"/>
                    </a:cubicBezTo>
                    <a:cubicBezTo>
                      <a:pt x="165" y="222"/>
                      <a:pt x="159" y="221"/>
                      <a:pt x="157" y="217"/>
                    </a:cubicBezTo>
                    <a:cubicBezTo>
                      <a:pt x="160" y="215"/>
                      <a:pt x="168" y="217"/>
                      <a:pt x="172" y="215"/>
                    </a:cubicBezTo>
                    <a:cubicBezTo>
                      <a:pt x="178" y="197"/>
                      <a:pt x="148" y="198"/>
                      <a:pt x="145" y="182"/>
                    </a:cubicBezTo>
                    <a:cubicBezTo>
                      <a:pt x="144" y="180"/>
                      <a:pt x="141" y="180"/>
                      <a:pt x="139" y="179"/>
                    </a:cubicBezTo>
                    <a:cubicBezTo>
                      <a:pt x="135" y="181"/>
                      <a:pt x="130" y="184"/>
                      <a:pt x="125" y="187"/>
                    </a:cubicBezTo>
                    <a:cubicBezTo>
                      <a:pt x="122" y="183"/>
                      <a:pt x="107" y="183"/>
                      <a:pt x="112" y="192"/>
                    </a:cubicBezTo>
                    <a:cubicBezTo>
                      <a:pt x="108" y="198"/>
                      <a:pt x="90" y="201"/>
                      <a:pt x="96" y="211"/>
                    </a:cubicBezTo>
                    <a:cubicBezTo>
                      <a:pt x="92" y="222"/>
                      <a:pt x="78" y="224"/>
                      <a:pt x="66" y="228"/>
                    </a:cubicBezTo>
                    <a:cubicBezTo>
                      <a:pt x="64" y="221"/>
                      <a:pt x="57" y="222"/>
                      <a:pt x="50" y="223"/>
                    </a:cubicBezTo>
                    <a:cubicBezTo>
                      <a:pt x="52" y="220"/>
                      <a:pt x="52" y="214"/>
                      <a:pt x="48" y="212"/>
                    </a:cubicBezTo>
                    <a:cubicBezTo>
                      <a:pt x="52" y="205"/>
                      <a:pt x="56" y="195"/>
                      <a:pt x="52" y="186"/>
                    </a:cubicBezTo>
                    <a:cubicBezTo>
                      <a:pt x="59" y="180"/>
                      <a:pt x="75" y="185"/>
                      <a:pt x="87" y="185"/>
                    </a:cubicBezTo>
                    <a:cubicBezTo>
                      <a:pt x="93" y="184"/>
                      <a:pt x="89" y="170"/>
                      <a:pt x="92" y="169"/>
                    </a:cubicBezTo>
                    <a:cubicBezTo>
                      <a:pt x="89" y="161"/>
                      <a:pt x="80" y="162"/>
                      <a:pt x="76" y="154"/>
                    </a:cubicBezTo>
                    <a:cubicBezTo>
                      <a:pt x="81" y="154"/>
                      <a:pt x="86" y="154"/>
                      <a:pt x="91" y="154"/>
                    </a:cubicBezTo>
                    <a:cubicBezTo>
                      <a:pt x="92" y="151"/>
                      <a:pt x="89" y="150"/>
                      <a:pt x="90" y="147"/>
                    </a:cubicBezTo>
                    <a:cubicBezTo>
                      <a:pt x="95" y="153"/>
                      <a:pt x="100" y="147"/>
                      <a:pt x="106" y="145"/>
                    </a:cubicBezTo>
                    <a:cubicBezTo>
                      <a:pt x="106" y="143"/>
                      <a:pt x="106" y="142"/>
                      <a:pt x="106" y="140"/>
                    </a:cubicBezTo>
                    <a:cubicBezTo>
                      <a:pt x="114" y="139"/>
                      <a:pt x="119" y="136"/>
                      <a:pt x="120" y="129"/>
                    </a:cubicBezTo>
                    <a:cubicBezTo>
                      <a:pt x="124" y="129"/>
                      <a:pt x="131" y="122"/>
                      <a:pt x="137" y="126"/>
                    </a:cubicBezTo>
                    <a:cubicBezTo>
                      <a:pt x="144" y="120"/>
                      <a:pt x="134" y="116"/>
                      <a:pt x="137" y="107"/>
                    </a:cubicBezTo>
                    <a:cubicBezTo>
                      <a:pt x="141" y="106"/>
                      <a:pt x="142" y="103"/>
                      <a:pt x="146" y="103"/>
                    </a:cubicBezTo>
                    <a:cubicBezTo>
                      <a:pt x="146" y="106"/>
                      <a:pt x="146" y="109"/>
                      <a:pt x="148" y="109"/>
                    </a:cubicBezTo>
                    <a:cubicBezTo>
                      <a:pt x="148" y="114"/>
                      <a:pt x="145" y="109"/>
                      <a:pt x="144" y="112"/>
                    </a:cubicBezTo>
                    <a:cubicBezTo>
                      <a:pt x="147" y="115"/>
                      <a:pt x="148" y="118"/>
                      <a:pt x="152" y="118"/>
                    </a:cubicBezTo>
                    <a:cubicBezTo>
                      <a:pt x="153" y="115"/>
                      <a:pt x="149" y="118"/>
                      <a:pt x="149" y="115"/>
                    </a:cubicBezTo>
                    <a:cubicBezTo>
                      <a:pt x="150" y="111"/>
                      <a:pt x="155" y="111"/>
                      <a:pt x="157" y="110"/>
                    </a:cubicBezTo>
                    <a:cubicBezTo>
                      <a:pt x="154" y="104"/>
                      <a:pt x="151" y="98"/>
                      <a:pt x="147" y="92"/>
                    </a:cubicBezTo>
                    <a:cubicBezTo>
                      <a:pt x="143" y="97"/>
                      <a:pt x="132" y="104"/>
                      <a:pt x="125" y="97"/>
                    </a:cubicBezTo>
                    <a:cubicBezTo>
                      <a:pt x="124" y="94"/>
                      <a:pt x="128" y="96"/>
                      <a:pt x="128" y="93"/>
                    </a:cubicBezTo>
                    <a:cubicBezTo>
                      <a:pt x="126" y="92"/>
                      <a:pt x="130" y="87"/>
                      <a:pt x="126" y="86"/>
                    </a:cubicBezTo>
                    <a:cubicBezTo>
                      <a:pt x="125" y="86"/>
                      <a:pt x="125" y="86"/>
                      <a:pt x="124" y="86"/>
                    </a:cubicBezTo>
                    <a:cubicBezTo>
                      <a:pt x="124" y="84"/>
                      <a:pt x="124" y="81"/>
                      <a:pt x="124" y="78"/>
                    </a:cubicBezTo>
                    <a:cubicBezTo>
                      <a:pt x="132" y="78"/>
                      <a:pt x="131" y="72"/>
                      <a:pt x="138" y="73"/>
                    </a:cubicBezTo>
                    <a:cubicBezTo>
                      <a:pt x="139" y="71"/>
                      <a:pt x="137" y="72"/>
                      <a:pt x="138" y="69"/>
                    </a:cubicBezTo>
                    <a:cubicBezTo>
                      <a:pt x="151" y="72"/>
                      <a:pt x="153" y="55"/>
                      <a:pt x="165" y="48"/>
                    </a:cubicBezTo>
                    <a:cubicBezTo>
                      <a:pt x="169" y="48"/>
                      <a:pt x="169" y="44"/>
                      <a:pt x="174" y="45"/>
                    </a:cubicBezTo>
                    <a:cubicBezTo>
                      <a:pt x="174" y="44"/>
                      <a:pt x="172" y="45"/>
                      <a:pt x="172" y="43"/>
                    </a:cubicBezTo>
                    <a:cubicBezTo>
                      <a:pt x="175" y="42"/>
                      <a:pt x="169" y="43"/>
                      <a:pt x="171" y="40"/>
                    </a:cubicBezTo>
                    <a:cubicBezTo>
                      <a:pt x="172" y="40"/>
                      <a:pt x="173" y="39"/>
                      <a:pt x="175" y="39"/>
                    </a:cubicBezTo>
                    <a:cubicBezTo>
                      <a:pt x="176" y="42"/>
                      <a:pt x="179" y="41"/>
                      <a:pt x="181" y="39"/>
                    </a:cubicBezTo>
                    <a:cubicBezTo>
                      <a:pt x="184" y="36"/>
                      <a:pt x="190" y="37"/>
                      <a:pt x="191" y="36"/>
                    </a:cubicBezTo>
                    <a:cubicBezTo>
                      <a:pt x="192" y="36"/>
                      <a:pt x="192" y="37"/>
                      <a:pt x="192" y="37"/>
                    </a:cubicBezTo>
                    <a:cubicBezTo>
                      <a:pt x="194" y="38"/>
                      <a:pt x="195" y="37"/>
                      <a:pt x="195" y="35"/>
                    </a:cubicBezTo>
                    <a:cubicBezTo>
                      <a:pt x="199" y="34"/>
                      <a:pt x="199" y="30"/>
                      <a:pt x="204" y="32"/>
                    </a:cubicBezTo>
                    <a:cubicBezTo>
                      <a:pt x="204" y="34"/>
                      <a:pt x="202" y="34"/>
                      <a:pt x="202" y="36"/>
                    </a:cubicBezTo>
                    <a:cubicBezTo>
                      <a:pt x="205" y="36"/>
                      <a:pt x="205" y="30"/>
                      <a:pt x="208" y="35"/>
                    </a:cubicBezTo>
                    <a:cubicBezTo>
                      <a:pt x="209" y="34"/>
                      <a:pt x="208" y="32"/>
                      <a:pt x="210" y="32"/>
                    </a:cubicBezTo>
                    <a:cubicBezTo>
                      <a:pt x="215" y="33"/>
                      <a:pt x="217" y="33"/>
                      <a:pt x="223" y="35"/>
                    </a:cubicBezTo>
                    <a:cubicBezTo>
                      <a:pt x="223" y="37"/>
                      <a:pt x="219" y="36"/>
                      <a:pt x="219" y="37"/>
                    </a:cubicBezTo>
                    <a:cubicBezTo>
                      <a:pt x="220" y="39"/>
                      <a:pt x="221" y="38"/>
                      <a:pt x="222" y="37"/>
                    </a:cubicBezTo>
                    <a:cubicBezTo>
                      <a:pt x="223" y="40"/>
                      <a:pt x="229" y="38"/>
                      <a:pt x="232" y="38"/>
                    </a:cubicBezTo>
                    <a:cubicBezTo>
                      <a:pt x="232" y="38"/>
                      <a:pt x="232" y="38"/>
                      <a:pt x="233" y="38"/>
                    </a:cubicBezTo>
                    <a:cubicBezTo>
                      <a:pt x="233" y="40"/>
                      <a:pt x="235" y="40"/>
                      <a:pt x="234" y="42"/>
                    </a:cubicBezTo>
                    <a:cubicBezTo>
                      <a:pt x="248" y="43"/>
                      <a:pt x="261" y="44"/>
                      <a:pt x="267" y="52"/>
                    </a:cubicBezTo>
                    <a:cubicBezTo>
                      <a:pt x="262" y="60"/>
                      <a:pt x="246" y="56"/>
                      <a:pt x="237" y="54"/>
                    </a:cubicBezTo>
                    <a:cubicBezTo>
                      <a:pt x="238" y="56"/>
                      <a:pt x="242" y="56"/>
                      <a:pt x="243" y="58"/>
                    </a:cubicBezTo>
                    <a:cubicBezTo>
                      <a:pt x="241" y="64"/>
                      <a:pt x="248" y="68"/>
                      <a:pt x="256" y="68"/>
                    </a:cubicBezTo>
                    <a:cubicBezTo>
                      <a:pt x="258" y="66"/>
                      <a:pt x="250" y="66"/>
                      <a:pt x="252" y="61"/>
                    </a:cubicBezTo>
                    <a:cubicBezTo>
                      <a:pt x="256" y="62"/>
                      <a:pt x="259" y="65"/>
                      <a:pt x="265" y="64"/>
                    </a:cubicBezTo>
                    <a:cubicBezTo>
                      <a:pt x="267" y="63"/>
                      <a:pt x="262" y="61"/>
                      <a:pt x="263" y="59"/>
                    </a:cubicBezTo>
                    <a:cubicBezTo>
                      <a:pt x="267" y="57"/>
                      <a:pt x="275" y="52"/>
                      <a:pt x="279" y="57"/>
                    </a:cubicBezTo>
                    <a:cubicBezTo>
                      <a:pt x="280" y="53"/>
                      <a:pt x="277" y="46"/>
                      <a:pt x="273" y="44"/>
                    </a:cubicBezTo>
                    <a:cubicBezTo>
                      <a:pt x="277" y="41"/>
                      <a:pt x="283" y="45"/>
                      <a:pt x="286" y="46"/>
                    </a:cubicBezTo>
                    <a:cubicBezTo>
                      <a:pt x="287" y="49"/>
                      <a:pt x="283" y="48"/>
                      <a:pt x="282" y="49"/>
                    </a:cubicBezTo>
                    <a:cubicBezTo>
                      <a:pt x="281" y="53"/>
                      <a:pt x="285" y="52"/>
                      <a:pt x="286" y="54"/>
                    </a:cubicBezTo>
                    <a:cubicBezTo>
                      <a:pt x="294" y="46"/>
                      <a:pt x="306" y="45"/>
                      <a:pt x="315" y="41"/>
                    </a:cubicBezTo>
                    <a:cubicBezTo>
                      <a:pt x="313" y="43"/>
                      <a:pt x="314" y="43"/>
                      <a:pt x="314" y="46"/>
                    </a:cubicBezTo>
                    <a:cubicBezTo>
                      <a:pt x="320" y="44"/>
                      <a:pt x="329" y="46"/>
                      <a:pt x="331" y="41"/>
                    </a:cubicBezTo>
                    <a:cubicBezTo>
                      <a:pt x="335" y="41"/>
                      <a:pt x="333" y="45"/>
                      <a:pt x="336" y="45"/>
                    </a:cubicBezTo>
                    <a:cubicBezTo>
                      <a:pt x="338" y="45"/>
                      <a:pt x="337" y="43"/>
                      <a:pt x="340" y="43"/>
                    </a:cubicBezTo>
                    <a:cubicBezTo>
                      <a:pt x="340" y="41"/>
                      <a:pt x="335" y="40"/>
                      <a:pt x="337" y="38"/>
                    </a:cubicBezTo>
                    <a:cubicBezTo>
                      <a:pt x="351" y="38"/>
                      <a:pt x="360" y="43"/>
                      <a:pt x="372" y="45"/>
                    </a:cubicBezTo>
                    <a:cubicBezTo>
                      <a:pt x="371" y="40"/>
                      <a:pt x="366" y="40"/>
                      <a:pt x="361" y="39"/>
                    </a:cubicBezTo>
                    <a:cubicBezTo>
                      <a:pt x="362" y="35"/>
                      <a:pt x="359" y="34"/>
                      <a:pt x="358" y="31"/>
                    </a:cubicBezTo>
                    <a:cubicBezTo>
                      <a:pt x="360" y="29"/>
                      <a:pt x="361" y="26"/>
                      <a:pt x="362" y="24"/>
                    </a:cubicBezTo>
                    <a:cubicBezTo>
                      <a:pt x="363" y="24"/>
                      <a:pt x="363" y="23"/>
                      <a:pt x="364" y="23"/>
                    </a:cubicBezTo>
                    <a:cubicBezTo>
                      <a:pt x="371" y="22"/>
                      <a:pt x="379" y="24"/>
                      <a:pt x="376" y="30"/>
                    </a:cubicBezTo>
                    <a:cubicBezTo>
                      <a:pt x="380" y="35"/>
                      <a:pt x="385" y="40"/>
                      <a:pt x="390" y="44"/>
                    </a:cubicBezTo>
                    <a:cubicBezTo>
                      <a:pt x="391" y="49"/>
                      <a:pt x="388" y="49"/>
                      <a:pt x="388" y="53"/>
                    </a:cubicBezTo>
                    <a:cubicBezTo>
                      <a:pt x="385" y="53"/>
                      <a:pt x="381" y="53"/>
                      <a:pt x="378" y="53"/>
                    </a:cubicBezTo>
                    <a:cubicBezTo>
                      <a:pt x="380" y="58"/>
                      <a:pt x="395" y="56"/>
                      <a:pt x="396" y="51"/>
                    </a:cubicBezTo>
                    <a:cubicBezTo>
                      <a:pt x="396" y="46"/>
                      <a:pt x="392" y="45"/>
                      <a:pt x="396" y="42"/>
                    </a:cubicBezTo>
                    <a:cubicBezTo>
                      <a:pt x="393" y="40"/>
                      <a:pt x="389" y="40"/>
                      <a:pt x="386" y="38"/>
                    </a:cubicBezTo>
                    <a:cubicBezTo>
                      <a:pt x="389" y="32"/>
                      <a:pt x="383" y="32"/>
                      <a:pt x="379" y="30"/>
                    </a:cubicBezTo>
                    <a:cubicBezTo>
                      <a:pt x="379" y="27"/>
                      <a:pt x="387" y="27"/>
                      <a:pt x="383" y="25"/>
                    </a:cubicBezTo>
                    <a:cubicBezTo>
                      <a:pt x="385" y="24"/>
                      <a:pt x="387" y="30"/>
                      <a:pt x="390" y="30"/>
                    </a:cubicBezTo>
                    <a:cubicBezTo>
                      <a:pt x="393" y="32"/>
                      <a:pt x="397" y="33"/>
                      <a:pt x="402" y="33"/>
                    </a:cubicBezTo>
                    <a:cubicBezTo>
                      <a:pt x="399" y="31"/>
                      <a:pt x="394" y="30"/>
                      <a:pt x="390" y="29"/>
                    </a:cubicBezTo>
                    <a:cubicBezTo>
                      <a:pt x="390" y="24"/>
                      <a:pt x="394" y="29"/>
                      <a:pt x="397" y="28"/>
                    </a:cubicBezTo>
                    <a:cubicBezTo>
                      <a:pt x="393" y="22"/>
                      <a:pt x="409" y="27"/>
                      <a:pt x="413" y="29"/>
                    </a:cubicBezTo>
                    <a:cubicBezTo>
                      <a:pt x="411" y="23"/>
                      <a:pt x="401" y="26"/>
                      <a:pt x="401" y="19"/>
                    </a:cubicBezTo>
                    <a:cubicBezTo>
                      <a:pt x="407" y="18"/>
                      <a:pt x="416" y="17"/>
                      <a:pt x="423" y="18"/>
                    </a:cubicBezTo>
                    <a:cubicBezTo>
                      <a:pt x="422" y="15"/>
                      <a:pt x="416" y="18"/>
                      <a:pt x="416" y="14"/>
                    </a:cubicBezTo>
                    <a:cubicBezTo>
                      <a:pt x="419" y="13"/>
                      <a:pt x="418" y="13"/>
                      <a:pt x="419" y="11"/>
                    </a:cubicBezTo>
                    <a:cubicBezTo>
                      <a:pt x="425" y="10"/>
                      <a:pt x="434" y="11"/>
                      <a:pt x="439" y="10"/>
                    </a:cubicBezTo>
                    <a:cubicBezTo>
                      <a:pt x="439" y="8"/>
                      <a:pt x="437" y="9"/>
                      <a:pt x="435" y="9"/>
                    </a:cubicBezTo>
                    <a:cubicBezTo>
                      <a:pt x="443" y="6"/>
                      <a:pt x="450" y="9"/>
                      <a:pt x="458" y="8"/>
                    </a:cubicBezTo>
                    <a:cubicBezTo>
                      <a:pt x="458" y="6"/>
                      <a:pt x="456" y="7"/>
                      <a:pt x="454" y="7"/>
                    </a:cubicBezTo>
                    <a:cubicBezTo>
                      <a:pt x="457" y="4"/>
                      <a:pt x="460" y="8"/>
                      <a:pt x="464" y="7"/>
                    </a:cubicBezTo>
                    <a:cubicBezTo>
                      <a:pt x="464" y="4"/>
                      <a:pt x="460" y="5"/>
                      <a:pt x="459" y="4"/>
                    </a:cubicBezTo>
                    <a:cubicBezTo>
                      <a:pt x="461" y="0"/>
                      <a:pt x="468" y="1"/>
                      <a:pt x="474" y="1"/>
                    </a:cubicBezTo>
                    <a:cubicBezTo>
                      <a:pt x="473" y="2"/>
                      <a:pt x="472" y="2"/>
                      <a:pt x="471" y="2"/>
                    </a:cubicBezTo>
                    <a:cubicBezTo>
                      <a:pt x="481" y="9"/>
                      <a:pt x="502" y="4"/>
                      <a:pt x="512" y="11"/>
                    </a:cubicBezTo>
                    <a:cubicBezTo>
                      <a:pt x="507" y="14"/>
                      <a:pt x="502" y="17"/>
                      <a:pt x="498" y="21"/>
                    </a:cubicBezTo>
                    <a:cubicBezTo>
                      <a:pt x="503" y="22"/>
                      <a:pt x="504" y="20"/>
                      <a:pt x="508" y="20"/>
                    </a:cubicBezTo>
                    <a:cubicBezTo>
                      <a:pt x="508" y="18"/>
                      <a:pt x="504" y="21"/>
                      <a:pt x="505" y="17"/>
                    </a:cubicBezTo>
                    <a:cubicBezTo>
                      <a:pt x="508" y="17"/>
                      <a:pt x="510" y="17"/>
                      <a:pt x="511" y="18"/>
                    </a:cubicBezTo>
                    <a:cubicBezTo>
                      <a:pt x="513" y="18"/>
                      <a:pt x="516" y="21"/>
                      <a:pt x="517" y="18"/>
                    </a:cubicBezTo>
                    <a:cubicBezTo>
                      <a:pt x="532" y="17"/>
                      <a:pt x="541" y="23"/>
                      <a:pt x="557" y="22"/>
                    </a:cubicBezTo>
                    <a:cubicBezTo>
                      <a:pt x="558" y="22"/>
                      <a:pt x="557" y="20"/>
                      <a:pt x="556" y="20"/>
                    </a:cubicBezTo>
                    <a:cubicBezTo>
                      <a:pt x="568" y="17"/>
                      <a:pt x="577" y="21"/>
                      <a:pt x="586" y="25"/>
                    </a:cubicBezTo>
                    <a:cubicBezTo>
                      <a:pt x="586" y="27"/>
                      <a:pt x="585" y="27"/>
                      <a:pt x="584" y="27"/>
                    </a:cubicBezTo>
                    <a:cubicBezTo>
                      <a:pt x="589" y="29"/>
                      <a:pt x="593" y="33"/>
                      <a:pt x="600" y="33"/>
                    </a:cubicBezTo>
                    <a:cubicBezTo>
                      <a:pt x="603" y="31"/>
                      <a:pt x="598" y="30"/>
                      <a:pt x="599" y="28"/>
                    </a:cubicBezTo>
                    <a:cubicBezTo>
                      <a:pt x="606" y="31"/>
                      <a:pt x="618" y="30"/>
                      <a:pt x="626" y="29"/>
                    </a:cubicBezTo>
                    <a:cubicBezTo>
                      <a:pt x="623" y="27"/>
                      <a:pt x="627" y="25"/>
                      <a:pt x="621" y="26"/>
                    </a:cubicBezTo>
                    <a:cubicBezTo>
                      <a:pt x="622" y="25"/>
                      <a:pt x="623" y="25"/>
                      <a:pt x="623" y="24"/>
                    </a:cubicBezTo>
                    <a:cubicBezTo>
                      <a:pt x="623" y="22"/>
                      <a:pt x="627" y="22"/>
                      <a:pt x="631" y="22"/>
                    </a:cubicBezTo>
                    <a:cubicBezTo>
                      <a:pt x="644" y="22"/>
                      <a:pt x="650" y="28"/>
                      <a:pt x="664" y="27"/>
                    </a:cubicBezTo>
                    <a:cubicBezTo>
                      <a:pt x="662" y="29"/>
                      <a:pt x="664" y="28"/>
                      <a:pt x="665" y="30"/>
                    </a:cubicBezTo>
                    <a:cubicBezTo>
                      <a:pt x="692" y="33"/>
                      <a:pt x="717" y="38"/>
                      <a:pt x="745" y="39"/>
                    </a:cubicBezTo>
                    <a:cubicBezTo>
                      <a:pt x="748" y="39"/>
                      <a:pt x="751" y="39"/>
                      <a:pt x="752" y="40"/>
                    </a:cubicBezTo>
                    <a:close/>
                    <a:moveTo>
                      <a:pt x="229" y="199"/>
                    </a:moveTo>
                    <a:cubicBezTo>
                      <a:pt x="229" y="200"/>
                      <a:pt x="228" y="201"/>
                      <a:pt x="228" y="202"/>
                    </a:cubicBezTo>
                    <a:cubicBezTo>
                      <a:pt x="231" y="203"/>
                      <a:pt x="231" y="202"/>
                      <a:pt x="235" y="203"/>
                    </a:cubicBezTo>
                    <a:cubicBezTo>
                      <a:pt x="234" y="199"/>
                      <a:pt x="239" y="202"/>
                      <a:pt x="238" y="200"/>
                    </a:cubicBezTo>
                    <a:cubicBezTo>
                      <a:pt x="236" y="199"/>
                      <a:pt x="232" y="199"/>
                      <a:pt x="229" y="199"/>
                    </a:cubicBezTo>
                    <a:close/>
                    <a:moveTo>
                      <a:pt x="192" y="85"/>
                    </a:moveTo>
                    <a:cubicBezTo>
                      <a:pt x="186" y="70"/>
                      <a:pt x="200" y="69"/>
                      <a:pt x="206" y="61"/>
                    </a:cubicBezTo>
                    <a:cubicBezTo>
                      <a:pt x="203" y="57"/>
                      <a:pt x="193" y="58"/>
                      <a:pt x="190" y="61"/>
                    </a:cubicBezTo>
                    <a:cubicBezTo>
                      <a:pt x="193" y="74"/>
                      <a:pt x="171" y="69"/>
                      <a:pt x="174" y="85"/>
                    </a:cubicBezTo>
                    <a:cubicBezTo>
                      <a:pt x="179" y="85"/>
                      <a:pt x="180" y="89"/>
                      <a:pt x="183" y="90"/>
                    </a:cubicBezTo>
                    <a:cubicBezTo>
                      <a:pt x="180" y="94"/>
                      <a:pt x="179" y="96"/>
                      <a:pt x="173" y="98"/>
                    </a:cubicBezTo>
                    <a:cubicBezTo>
                      <a:pt x="173" y="104"/>
                      <a:pt x="171" y="108"/>
                      <a:pt x="175" y="107"/>
                    </a:cubicBezTo>
                    <a:cubicBezTo>
                      <a:pt x="172" y="110"/>
                      <a:pt x="171" y="111"/>
                      <a:pt x="163" y="111"/>
                    </a:cubicBezTo>
                    <a:cubicBezTo>
                      <a:pt x="163" y="113"/>
                      <a:pt x="164" y="115"/>
                      <a:pt x="162" y="115"/>
                    </a:cubicBezTo>
                    <a:cubicBezTo>
                      <a:pt x="159" y="116"/>
                      <a:pt x="157" y="115"/>
                      <a:pt x="156" y="113"/>
                    </a:cubicBezTo>
                    <a:cubicBezTo>
                      <a:pt x="154" y="115"/>
                      <a:pt x="155" y="119"/>
                      <a:pt x="152" y="120"/>
                    </a:cubicBezTo>
                    <a:cubicBezTo>
                      <a:pt x="148" y="120"/>
                      <a:pt x="145" y="115"/>
                      <a:pt x="142" y="117"/>
                    </a:cubicBezTo>
                    <a:cubicBezTo>
                      <a:pt x="145" y="119"/>
                      <a:pt x="146" y="122"/>
                      <a:pt x="150" y="123"/>
                    </a:cubicBezTo>
                    <a:cubicBezTo>
                      <a:pt x="152" y="122"/>
                      <a:pt x="155" y="121"/>
                      <a:pt x="157" y="120"/>
                    </a:cubicBezTo>
                    <a:cubicBezTo>
                      <a:pt x="165" y="127"/>
                      <a:pt x="173" y="118"/>
                      <a:pt x="183" y="118"/>
                    </a:cubicBezTo>
                    <a:cubicBezTo>
                      <a:pt x="183" y="119"/>
                      <a:pt x="183" y="121"/>
                      <a:pt x="183" y="122"/>
                    </a:cubicBezTo>
                    <a:cubicBezTo>
                      <a:pt x="188" y="122"/>
                      <a:pt x="188" y="115"/>
                      <a:pt x="193" y="118"/>
                    </a:cubicBezTo>
                    <a:cubicBezTo>
                      <a:pt x="193" y="111"/>
                      <a:pt x="190" y="103"/>
                      <a:pt x="198" y="102"/>
                    </a:cubicBezTo>
                    <a:cubicBezTo>
                      <a:pt x="201" y="103"/>
                      <a:pt x="201" y="106"/>
                      <a:pt x="205" y="107"/>
                    </a:cubicBezTo>
                    <a:cubicBezTo>
                      <a:pt x="208" y="104"/>
                      <a:pt x="205" y="102"/>
                      <a:pt x="207" y="99"/>
                    </a:cubicBezTo>
                    <a:cubicBezTo>
                      <a:pt x="204" y="99"/>
                      <a:pt x="201" y="99"/>
                      <a:pt x="202" y="96"/>
                    </a:cubicBezTo>
                    <a:cubicBezTo>
                      <a:pt x="206" y="87"/>
                      <a:pt x="222" y="96"/>
                      <a:pt x="228" y="88"/>
                    </a:cubicBezTo>
                    <a:cubicBezTo>
                      <a:pt x="216" y="83"/>
                      <a:pt x="198" y="95"/>
                      <a:pt x="192" y="85"/>
                    </a:cubicBezTo>
                    <a:close/>
                    <a:moveTo>
                      <a:pt x="246" y="78"/>
                    </a:moveTo>
                    <a:cubicBezTo>
                      <a:pt x="247" y="82"/>
                      <a:pt x="251" y="82"/>
                      <a:pt x="254" y="85"/>
                    </a:cubicBezTo>
                    <a:cubicBezTo>
                      <a:pt x="256" y="81"/>
                      <a:pt x="251" y="78"/>
                      <a:pt x="250" y="76"/>
                    </a:cubicBezTo>
                    <a:cubicBezTo>
                      <a:pt x="251" y="79"/>
                      <a:pt x="248" y="78"/>
                      <a:pt x="246" y="78"/>
                    </a:cubicBezTo>
                    <a:close/>
                    <a:moveTo>
                      <a:pt x="228" y="84"/>
                    </a:moveTo>
                    <a:cubicBezTo>
                      <a:pt x="232" y="84"/>
                      <a:pt x="231" y="89"/>
                      <a:pt x="235" y="89"/>
                    </a:cubicBezTo>
                    <a:cubicBezTo>
                      <a:pt x="238" y="90"/>
                      <a:pt x="237" y="87"/>
                      <a:pt x="240" y="87"/>
                    </a:cubicBezTo>
                    <a:cubicBezTo>
                      <a:pt x="239" y="82"/>
                      <a:pt x="230" y="77"/>
                      <a:pt x="228" y="84"/>
                    </a:cubicBezTo>
                    <a:close/>
                    <a:moveTo>
                      <a:pt x="581" y="113"/>
                    </a:moveTo>
                    <a:cubicBezTo>
                      <a:pt x="580" y="124"/>
                      <a:pt x="579" y="134"/>
                      <a:pt x="570" y="136"/>
                    </a:cubicBezTo>
                    <a:cubicBezTo>
                      <a:pt x="584" y="138"/>
                      <a:pt x="592" y="121"/>
                      <a:pt x="581" y="113"/>
                    </a:cubicBezTo>
                    <a:close/>
                    <a:moveTo>
                      <a:pt x="237" y="176"/>
                    </a:moveTo>
                    <a:cubicBezTo>
                      <a:pt x="236" y="177"/>
                      <a:pt x="235" y="177"/>
                      <a:pt x="234" y="176"/>
                    </a:cubicBezTo>
                    <a:cubicBezTo>
                      <a:pt x="234" y="183"/>
                      <a:pt x="231" y="186"/>
                      <a:pt x="229" y="191"/>
                    </a:cubicBezTo>
                    <a:cubicBezTo>
                      <a:pt x="236" y="205"/>
                      <a:pt x="253" y="193"/>
                      <a:pt x="265" y="192"/>
                    </a:cubicBezTo>
                    <a:cubicBezTo>
                      <a:pt x="271" y="199"/>
                      <a:pt x="289" y="201"/>
                      <a:pt x="297" y="196"/>
                    </a:cubicBezTo>
                    <a:cubicBezTo>
                      <a:pt x="294" y="182"/>
                      <a:pt x="279" y="181"/>
                      <a:pt x="270" y="174"/>
                    </a:cubicBezTo>
                    <a:cubicBezTo>
                      <a:pt x="273" y="173"/>
                      <a:pt x="272" y="173"/>
                      <a:pt x="275" y="174"/>
                    </a:cubicBezTo>
                    <a:cubicBezTo>
                      <a:pt x="274" y="168"/>
                      <a:pt x="279" y="170"/>
                      <a:pt x="276" y="166"/>
                    </a:cubicBezTo>
                    <a:cubicBezTo>
                      <a:pt x="276" y="164"/>
                      <a:pt x="282" y="164"/>
                      <a:pt x="280" y="162"/>
                    </a:cubicBezTo>
                    <a:cubicBezTo>
                      <a:pt x="275" y="164"/>
                      <a:pt x="264" y="165"/>
                      <a:pt x="259" y="170"/>
                    </a:cubicBezTo>
                    <a:cubicBezTo>
                      <a:pt x="263" y="171"/>
                      <a:pt x="267" y="172"/>
                      <a:pt x="270" y="174"/>
                    </a:cubicBezTo>
                    <a:cubicBezTo>
                      <a:pt x="265" y="175"/>
                      <a:pt x="262" y="178"/>
                      <a:pt x="256" y="179"/>
                    </a:cubicBezTo>
                    <a:cubicBezTo>
                      <a:pt x="257" y="174"/>
                      <a:pt x="253" y="174"/>
                      <a:pt x="251" y="173"/>
                    </a:cubicBezTo>
                    <a:cubicBezTo>
                      <a:pt x="250" y="169"/>
                      <a:pt x="257" y="173"/>
                      <a:pt x="256" y="169"/>
                    </a:cubicBezTo>
                    <a:cubicBezTo>
                      <a:pt x="247" y="166"/>
                      <a:pt x="238" y="164"/>
                      <a:pt x="237" y="176"/>
                    </a:cubicBezTo>
                    <a:close/>
                    <a:moveTo>
                      <a:pt x="352" y="198"/>
                    </a:moveTo>
                    <a:cubicBezTo>
                      <a:pt x="349" y="196"/>
                      <a:pt x="348" y="193"/>
                      <a:pt x="349" y="188"/>
                    </a:cubicBezTo>
                    <a:cubicBezTo>
                      <a:pt x="343" y="186"/>
                      <a:pt x="338" y="183"/>
                      <a:pt x="335" y="178"/>
                    </a:cubicBezTo>
                    <a:cubicBezTo>
                      <a:pt x="341" y="178"/>
                      <a:pt x="341" y="178"/>
                      <a:pt x="340" y="173"/>
                    </a:cubicBezTo>
                    <a:cubicBezTo>
                      <a:pt x="342" y="172"/>
                      <a:pt x="344" y="171"/>
                      <a:pt x="348" y="172"/>
                    </a:cubicBezTo>
                    <a:cubicBezTo>
                      <a:pt x="348" y="169"/>
                      <a:pt x="347" y="167"/>
                      <a:pt x="347" y="164"/>
                    </a:cubicBezTo>
                    <a:cubicBezTo>
                      <a:pt x="334" y="162"/>
                      <a:pt x="322" y="169"/>
                      <a:pt x="319" y="179"/>
                    </a:cubicBezTo>
                    <a:cubicBezTo>
                      <a:pt x="326" y="187"/>
                      <a:pt x="331" y="198"/>
                      <a:pt x="341" y="204"/>
                    </a:cubicBezTo>
                    <a:cubicBezTo>
                      <a:pt x="335" y="203"/>
                      <a:pt x="336" y="211"/>
                      <a:pt x="335" y="217"/>
                    </a:cubicBezTo>
                    <a:cubicBezTo>
                      <a:pt x="342" y="221"/>
                      <a:pt x="350" y="227"/>
                      <a:pt x="361" y="224"/>
                    </a:cubicBezTo>
                    <a:cubicBezTo>
                      <a:pt x="361" y="215"/>
                      <a:pt x="359" y="208"/>
                      <a:pt x="353" y="205"/>
                    </a:cubicBezTo>
                    <a:cubicBezTo>
                      <a:pt x="353" y="203"/>
                      <a:pt x="351" y="200"/>
                      <a:pt x="354" y="200"/>
                    </a:cubicBezTo>
                    <a:cubicBezTo>
                      <a:pt x="355" y="201"/>
                      <a:pt x="359" y="201"/>
                      <a:pt x="360" y="200"/>
                    </a:cubicBezTo>
                    <a:cubicBezTo>
                      <a:pt x="360" y="196"/>
                      <a:pt x="355" y="192"/>
                      <a:pt x="353" y="194"/>
                    </a:cubicBezTo>
                    <a:cubicBezTo>
                      <a:pt x="351" y="194"/>
                      <a:pt x="352" y="196"/>
                      <a:pt x="352" y="198"/>
                    </a:cubicBezTo>
                    <a:close/>
                    <a:moveTo>
                      <a:pt x="452" y="164"/>
                    </a:moveTo>
                    <a:cubicBezTo>
                      <a:pt x="449" y="165"/>
                      <a:pt x="446" y="165"/>
                      <a:pt x="445" y="168"/>
                    </a:cubicBezTo>
                    <a:cubicBezTo>
                      <a:pt x="444" y="172"/>
                      <a:pt x="446" y="173"/>
                      <a:pt x="448" y="175"/>
                    </a:cubicBezTo>
                    <a:cubicBezTo>
                      <a:pt x="446" y="168"/>
                      <a:pt x="451" y="168"/>
                      <a:pt x="452" y="164"/>
                    </a:cubicBezTo>
                    <a:close/>
                    <a:moveTo>
                      <a:pt x="462" y="167"/>
                    </a:moveTo>
                    <a:cubicBezTo>
                      <a:pt x="464" y="166"/>
                      <a:pt x="469" y="169"/>
                      <a:pt x="469" y="165"/>
                    </a:cubicBezTo>
                    <a:cubicBezTo>
                      <a:pt x="467" y="165"/>
                      <a:pt x="466" y="165"/>
                      <a:pt x="465" y="165"/>
                    </a:cubicBezTo>
                    <a:cubicBezTo>
                      <a:pt x="463" y="166"/>
                      <a:pt x="459" y="164"/>
                      <a:pt x="458" y="166"/>
                    </a:cubicBezTo>
                    <a:cubicBezTo>
                      <a:pt x="459" y="166"/>
                      <a:pt x="460" y="167"/>
                      <a:pt x="462" y="167"/>
                    </a:cubicBezTo>
                    <a:close/>
                    <a:moveTo>
                      <a:pt x="260" y="445"/>
                    </a:moveTo>
                    <a:cubicBezTo>
                      <a:pt x="260" y="448"/>
                      <a:pt x="258" y="456"/>
                      <a:pt x="260" y="460"/>
                    </a:cubicBezTo>
                    <a:cubicBezTo>
                      <a:pt x="262" y="456"/>
                      <a:pt x="268" y="462"/>
                      <a:pt x="270" y="457"/>
                    </a:cubicBezTo>
                    <a:cubicBezTo>
                      <a:pt x="263" y="456"/>
                      <a:pt x="275" y="451"/>
                      <a:pt x="273" y="445"/>
                    </a:cubicBezTo>
                    <a:cubicBezTo>
                      <a:pt x="270" y="441"/>
                      <a:pt x="265" y="443"/>
                      <a:pt x="260" y="445"/>
                    </a:cubicBezTo>
                    <a:close/>
                    <a:moveTo>
                      <a:pt x="246" y="468"/>
                    </a:moveTo>
                    <a:cubicBezTo>
                      <a:pt x="245" y="481"/>
                      <a:pt x="251" y="488"/>
                      <a:pt x="256" y="495"/>
                    </a:cubicBezTo>
                    <a:cubicBezTo>
                      <a:pt x="253" y="486"/>
                      <a:pt x="248" y="478"/>
                      <a:pt x="246" y="468"/>
                    </a:cubicBezTo>
                    <a:close/>
                    <a:moveTo>
                      <a:pt x="271" y="517"/>
                    </a:moveTo>
                    <a:cubicBezTo>
                      <a:pt x="272" y="521"/>
                      <a:pt x="273" y="529"/>
                      <a:pt x="276" y="527"/>
                    </a:cubicBezTo>
                    <a:cubicBezTo>
                      <a:pt x="273" y="520"/>
                      <a:pt x="276" y="507"/>
                      <a:pt x="272" y="502"/>
                    </a:cubicBezTo>
                    <a:cubicBezTo>
                      <a:pt x="269" y="500"/>
                      <a:pt x="270" y="515"/>
                      <a:pt x="271" y="517"/>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88" name="Freeform 38"/>
              <p:cNvSpPr/>
              <p:nvPr/>
            </p:nvSpPr>
            <p:spPr bwMode="auto">
              <a:xfrm>
                <a:off x="3796" y="1445"/>
                <a:ext cx="21" cy="21"/>
              </a:xfrm>
              <a:custGeom>
                <a:avLst/>
                <a:gdLst>
                  <a:gd name="T0" fmla="*/ 2 w 9"/>
                  <a:gd name="T1" fmla="*/ 6 h 9"/>
                  <a:gd name="T2" fmla="*/ 2 w 9"/>
                  <a:gd name="T3" fmla="*/ 0 h 9"/>
                  <a:gd name="T4" fmla="*/ 9 w 9"/>
                  <a:gd name="T5" fmla="*/ 6 h 9"/>
                  <a:gd name="T6" fmla="*/ 6 w 9"/>
                  <a:gd name="T7" fmla="*/ 6 h 9"/>
                  <a:gd name="T8" fmla="*/ 6 w 9"/>
                  <a:gd name="T9" fmla="*/ 8 h 9"/>
                  <a:gd name="T10" fmla="*/ 5 w 9"/>
                  <a:gd name="T11" fmla="*/ 9 h 9"/>
                  <a:gd name="T12" fmla="*/ 4 w 9"/>
                  <a:gd name="T13" fmla="*/ 6 h 9"/>
                  <a:gd name="T14" fmla="*/ 2 w 9"/>
                  <a:gd name="T15" fmla="*/ 6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6"/>
                    </a:moveTo>
                    <a:cubicBezTo>
                      <a:pt x="3" y="4"/>
                      <a:pt x="0" y="1"/>
                      <a:pt x="2" y="0"/>
                    </a:cubicBezTo>
                    <a:cubicBezTo>
                      <a:pt x="2" y="4"/>
                      <a:pt x="7" y="3"/>
                      <a:pt x="9" y="6"/>
                    </a:cubicBezTo>
                    <a:cubicBezTo>
                      <a:pt x="8" y="5"/>
                      <a:pt x="6" y="5"/>
                      <a:pt x="6" y="6"/>
                    </a:cubicBezTo>
                    <a:cubicBezTo>
                      <a:pt x="7" y="6"/>
                      <a:pt x="7" y="8"/>
                      <a:pt x="6" y="8"/>
                    </a:cubicBezTo>
                    <a:cubicBezTo>
                      <a:pt x="5" y="7"/>
                      <a:pt x="5" y="8"/>
                      <a:pt x="5" y="9"/>
                    </a:cubicBezTo>
                    <a:cubicBezTo>
                      <a:pt x="1" y="9"/>
                      <a:pt x="4" y="8"/>
                      <a:pt x="4" y="6"/>
                    </a:cubicBezTo>
                    <a:cubicBezTo>
                      <a:pt x="3" y="6"/>
                      <a:pt x="3" y="6"/>
                      <a:pt x="2" y="6"/>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89" name="Freeform 39"/>
              <p:cNvSpPr/>
              <p:nvPr/>
            </p:nvSpPr>
            <p:spPr bwMode="auto">
              <a:xfrm>
                <a:off x="2769" y="930"/>
                <a:ext cx="14" cy="17"/>
              </a:xfrm>
              <a:custGeom>
                <a:avLst/>
                <a:gdLst>
                  <a:gd name="T0" fmla="*/ 4 w 6"/>
                  <a:gd name="T1" fmla="*/ 7 h 7"/>
                  <a:gd name="T2" fmla="*/ 0 w 6"/>
                  <a:gd name="T3" fmla="*/ 7 h 7"/>
                  <a:gd name="T4" fmla="*/ 3 w 6"/>
                  <a:gd name="T5" fmla="*/ 4 h 7"/>
                  <a:gd name="T6" fmla="*/ 0 w 6"/>
                  <a:gd name="T7" fmla="*/ 2 h 7"/>
                  <a:gd name="T8" fmla="*/ 2 w 6"/>
                  <a:gd name="T9" fmla="*/ 0 h 7"/>
                  <a:gd name="T10" fmla="*/ 4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4" y="7"/>
                    </a:moveTo>
                    <a:cubicBezTo>
                      <a:pt x="3" y="7"/>
                      <a:pt x="1" y="7"/>
                      <a:pt x="0" y="7"/>
                    </a:cubicBezTo>
                    <a:cubicBezTo>
                      <a:pt x="0" y="5"/>
                      <a:pt x="3" y="6"/>
                      <a:pt x="3" y="4"/>
                    </a:cubicBezTo>
                    <a:cubicBezTo>
                      <a:pt x="0" y="4"/>
                      <a:pt x="3" y="3"/>
                      <a:pt x="0" y="2"/>
                    </a:cubicBezTo>
                    <a:cubicBezTo>
                      <a:pt x="0" y="1"/>
                      <a:pt x="2" y="2"/>
                      <a:pt x="2" y="0"/>
                    </a:cubicBezTo>
                    <a:cubicBezTo>
                      <a:pt x="6" y="1"/>
                      <a:pt x="2" y="6"/>
                      <a:pt x="4" y="7"/>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90" name="Freeform 41"/>
              <p:cNvSpPr/>
              <p:nvPr/>
            </p:nvSpPr>
            <p:spPr bwMode="auto">
              <a:xfrm>
                <a:off x="1765" y="736"/>
                <a:ext cx="15" cy="9"/>
              </a:xfrm>
              <a:custGeom>
                <a:avLst/>
                <a:gdLst>
                  <a:gd name="T0" fmla="*/ 0 w 6"/>
                  <a:gd name="T1" fmla="*/ 3 h 4"/>
                  <a:gd name="T2" fmla="*/ 6 w 6"/>
                  <a:gd name="T3" fmla="*/ 1 h 4"/>
                  <a:gd name="T4" fmla="*/ 6 w 6"/>
                  <a:gd name="T5" fmla="*/ 2 h 4"/>
                  <a:gd name="T6" fmla="*/ 6 w 6"/>
                  <a:gd name="T7" fmla="*/ 4 h 4"/>
                  <a:gd name="T8" fmla="*/ 0 w 6"/>
                  <a:gd name="T9" fmla="*/ 4 h 4"/>
                  <a:gd name="T10" fmla="*/ 0 w 6"/>
                  <a:gd name="T11" fmla="*/ 3 h 4"/>
                </a:gdLst>
                <a:ahLst/>
                <a:cxnLst>
                  <a:cxn ang="0">
                    <a:pos x="T0" y="T1"/>
                  </a:cxn>
                  <a:cxn ang="0">
                    <a:pos x="T2" y="T3"/>
                  </a:cxn>
                  <a:cxn ang="0">
                    <a:pos x="T4" y="T5"/>
                  </a:cxn>
                  <a:cxn ang="0">
                    <a:pos x="T6" y="T7"/>
                  </a:cxn>
                  <a:cxn ang="0">
                    <a:pos x="T8" y="T9"/>
                  </a:cxn>
                  <a:cxn ang="0">
                    <a:pos x="T10" y="T11"/>
                  </a:cxn>
                </a:cxnLst>
                <a:rect l="0" t="0" r="r" b="b"/>
                <a:pathLst>
                  <a:path w="6" h="4">
                    <a:moveTo>
                      <a:pt x="0" y="3"/>
                    </a:moveTo>
                    <a:cubicBezTo>
                      <a:pt x="3" y="4"/>
                      <a:pt x="2" y="0"/>
                      <a:pt x="6" y="1"/>
                    </a:cubicBezTo>
                    <a:cubicBezTo>
                      <a:pt x="5" y="2"/>
                      <a:pt x="6" y="2"/>
                      <a:pt x="6" y="2"/>
                    </a:cubicBezTo>
                    <a:cubicBezTo>
                      <a:pt x="6" y="2"/>
                      <a:pt x="6" y="3"/>
                      <a:pt x="6" y="4"/>
                    </a:cubicBezTo>
                    <a:cubicBezTo>
                      <a:pt x="4" y="4"/>
                      <a:pt x="2" y="4"/>
                      <a:pt x="0" y="4"/>
                    </a:cubicBezTo>
                    <a:cubicBezTo>
                      <a:pt x="0" y="3"/>
                      <a:pt x="0" y="3"/>
                      <a:pt x="0"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91" name="Freeform 42"/>
              <p:cNvSpPr/>
              <p:nvPr/>
            </p:nvSpPr>
            <p:spPr bwMode="auto">
              <a:xfrm>
                <a:off x="1754" y="745"/>
                <a:ext cx="16" cy="10"/>
              </a:xfrm>
              <a:custGeom>
                <a:avLst/>
                <a:gdLst>
                  <a:gd name="T0" fmla="*/ 2 w 7"/>
                  <a:gd name="T1" fmla="*/ 4 h 4"/>
                  <a:gd name="T2" fmla="*/ 5 w 7"/>
                  <a:gd name="T3" fmla="*/ 2 h 4"/>
                  <a:gd name="T4" fmla="*/ 5 w 7"/>
                  <a:gd name="T5" fmla="*/ 0 h 4"/>
                  <a:gd name="T6" fmla="*/ 7 w 7"/>
                  <a:gd name="T7" fmla="*/ 3 h 4"/>
                  <a:gd name="T8" fmla="*/ 2 w 7"/>
                  <a:gd name="T9" fmla="*/ 4 h 4"/>
                </a:gdLst>
                <a:ahLst/>
                <a:cxnLst>
                  <a:cxn ang="0">
                    <a:pos x="T0" y="T1"/>
                  </a:cxn>
                  <a:cxn ang="0">
                    <a:pos x="T2" y="T3"/>
                  </a:cxn>
                  <a:cxn ang="0">
                    <a:pos x="T4" y="T5"/>
                  </a:cxn>
                  <a:cxn ang="0">
                    <a:pos x="T6" y="T7"/>
                  </a:cxn>
                  <a:cxn ang="0">
                    <a:pos x="T8" y="T9"/>
                  </a:cxn>
                </a:cxnLst>
                <a:rect l="0" t="0" r="r" b="b"/>
                <a:pathLst>
                  <a:path w="7" h="4">
                    <a:moveTo>
                      <a:pt x="2" y="4"/>
                    </a:moveTo>
                    <a:cubicBezTo>
                      <a:pt x="0" y="1"/>
                      <a:pt x="2" y="1"/>
                      <a:pt x="5" y="2"/>
                    </a:cubicBezTo>
                    <a:cubicBezTo>
                      <a:pt x="4" y="1"/>
                      <a:pt x="4" y="0"/>
                      <a:pt x="5" y="0"/>
                    </a:cubicBezTo>
                    <a:cubicBezTo>
                      <a:pt x="5" y="1"/>
                      <a:pt x="7" y="1"/>
                      <a:pt x="7" y="3"/>
                    </a:cubicBezTo>
                    <a:cubicBezTo>
                      <a:pt x="4" y="2"/>
                      <a:pt x="3" y="3"/>
                      <a:pt x="2"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92" name="Freeform 43"/>
              <p:cNvSpPr/>
              <p:nvPr/>
            </p:nvSpPr>
            <p:spPr bwMode="auto">
              <a:xfrm>
                <a:off x="1896" y="738"/>
                <a:ext cx="9" cy="14"/>
              </a:xfrm>
              <a:custGeom>
                <a:avLst/>
                <a:gdLst>
                  <a:gd name="T0" fmla="*/ 0 w 4"/>
                  <a:gd name="T1" fmla="*/ 1 h 6"/>
                  <a:gd name="T2" fmla="*/ 2 w 4"/>
                  <a:gd name="T3" fmla="*/ 0 h 6"/>
                  <a:gd name="T4" fmla="*/ 4 w 4"/>
                  <a:gd name="T5" fmla="*/ 6 h 6"/>
                  <a:gd name="T6" fmla="*/ 0 w 4"/>
                  <a:gd name="T7" fmla="*/ 6 h 6"/>
                  <a:gd name="T8" fmla="*/ 0 w 4"/>
                  <a:gd name="T9" fmla="*/ 5 h 6"/>
                  <a:gd name="T10" fmla="*/ 2 w 4"/>
                  <a:gd name="T11" fmla="*/ 4 h 6"/>
                  <a:gd name="T12" fmla="*/ 0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cubicBezTo>
                      <a:pt x="1" y="1"/>
                      <a:pt x="1" y="0"/>
                      <a:pt x="2" y="0"/>
                    </a:cubicBezTo>
                    <a:cubicBezTo>
                      <a:pt x="4" y="2"/>
                      <a:pt x="3" y="2"/>
                      <a:pt x="4" y="6"/>
                    </a:cubicBezTo>
                    <a:cubicBezTo>
                      <a:pt x="3" y="6"/>
                      <a:pt x="2" y="6"/>
                      <a:pt x="0" y="6"/>
                    </a:cubicBezTo>
                    <a:cubicBezTo>
                      <a:pt x="0" y="5"/>
                      <a:pt x="0" y="5"/>
                      <a:pt x="0" y="5"/>
                    </a:cubicBezTo>
                    <a:cubicBezTo>
                      <a:pt x="0" y="4"/>
                      <a:pt x="2" y="4"/>
                      <a:pt x="2" y="4"/>
                    </a:cubicBezTo>
                    <a:cubicBezTo>
                      <a:pt x="2" y="2"/>
                      <a:pt x="1" y="2"/>
                      <a:pt x="0"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93" name="Freeform 44"/>
              <p:cNvSpPr/>
              <p:nvPr/>
            </p:nvSpPr>
            <p:spPr bwMode="auto">
              <a:xfrm>
                <a:off x="1716" y="736"/>
                <a:ext cx="64" cy="11"/>
              </a:xfrm>
              <a:custGeom>
                <a:avLst/>
                <a:gdLst>
                  <a:gd name="T0" fmla="*/ 21 w 27"/>
                  <a:gd name="T1" fmla="*/ 3 h 5"/>
                  <a:gd name="T2" fmla="*/ 0 w 27"/>
                  <a:gd name="T3" fmla="*/ 5 h 5"/>
                  <a:gd name="T4" fmla="*/ 26 w 27"/>
                  <a:gd name="T5" fmla="*/ 0 h 5"/>
                  <a:gd name="T6" fmla="*/ 27 w 27"/>
                  <a:gd name="T7" fmla="*/ 1 h 5"/>
                  <a:gd name="T8" fmla="*/ 21 w 27"/>
                  <a:gd name="T9" fmla="*/ 3 h 5"/>
                </a:gdLst>
                <a:ahLst/>
                <a:cxnLst>
                  <a:cxn ang="0">
                    <a:pos x="T0" y="T1"/>
                  </a:cxn>
                  <a:cxn ang="0">
                    <a:pos x="T2" y="T3"/>
                  </a:cxn>
                  <a:cxn ang="0">
                    <a:pos x="T4" y="T5"/>
                  </a:cxn>
                  <a:cxn ang="0">
                    <a:pos x="T6" y="T7"/>
                  </a:cxn>
                  <a:cxn ang="0">
                    <a:pos x="T8" y="T9"/>
                  </a:cxn>
                </a:cxnLst>
                <a:rect l="0" t="0" r="r" b="b"/>
                <a:pathLst>
                  <a:path w="27" h="5">
                    <a:moveTo>
                      <a:pt x="21" y="3"/>
                    </a:moveTo>
                    <a:cubicBezTo>
                      <a:pt x="13" y="2"/>
                      <a:pt x="8" y="5"/>
                      <a:pt x="0" y="5"/>
                    </a:cubicBezTo>
                    <a:cubicBezTo>
                      <a:pt x="6" y="1"/>
                      <a:pt x="18" y="2"/>
                      <a:pt x="26" y="0"/>
                    </a:cubicBezTo>
                    <a:cubicBezTo>
                      <a:pt x="26" y="0"/>
                      <a:pt x="27" y="0"/>
                      <a:pt x="27" y="1"/>
                    </a:cubicBezTo>
                    <a:cubicBezTo>
                      <a:pt x="23" y="0"/>
                      <a:pt x="24" y="4"/>
                      <a:pt x="21"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94" name="Freeform 45"/>
              <p:cNvSpPr/>
              <p:nvPr/>
            </p:nvSpPr>
            <p:spPr bwMode="auto">
              <a:xfrm>
                <a:off x="1737" y="743"/>
                <a:ext cx="24" cy="9"/>
              </a:xfrm>
              <a:custGeom>
                <a:avLst/>
                <a:gdLst>
                  <a:gd name="T0" fmla="*/ 0 w 10"/>
                  <a:gd name="T1" fmla="*/ 4 h 4"/>
                  <a:gd name="T2" fmla="*/ 8 w 10"/>
                  <a:gd name="T3" fmla="*/ 2 h 4"/>
                  <a:gd name="T4" fmla="*/ 0 w 10"/>
                  <a:gd name="T5" fmla="*/ 4 h 4"/>
                </a:gdLst>
                <a:ahLst/>
                <a:cxnLst>
                  <a:cxn ang="0">
                    <a:pos x="T0" y="T1"/>
                  </a:cxn>
                  <a:cxn ang="0">
                    <a:pos x="T2" y="T3"/>
                  </a:cxn>
                  <a:cxn ang="0">
                    <a:pos x="T4" y="T5"/>
                  </a:cxn>
                </a:cxnLst>
                <a:rect l="0" t="0" r="r" b="b"/>
                <a:pathLst>
                  <a:path w="10" h="4">
                    <a:moveTo>
                      <a:pt x="0" y="4"/>
                    </a:moveTo>
                    <a:cubicBezTo>
                      <a:pt x="1" y="2"/>
                      <a:pt x="10" y="0"/>
                      <a:pt x="8" y="2"/>
                    </a:cubicBezTo>
                    <a:cubicBezTo>
                      <a:pt x="5" y="2"/>
                      <a:pt x="4" y="4"/>
                      <a:pt x="0"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95" name="Freeform 46"/>
              <p:cNvSpPr/>
              <p:nvPr/>
            </p:nvSpPr>
            <p:spPr bwMode="auto">
              <a:xfrm>
                <a:off x="3876" y="740"/>
                <a:ext cx="71" cy="26"/>
              </a:xfrm>
              <a:custGeom>
                <a:avLst/>
                <a:gdLst>
                  <a:gd name="T0" fmla="*/ 12 w 30"/>
                  <a:gd name="T1" fmla="*/ 4 h 11"/>
                  <a:gd name="T2" fmla="*/ 30 w 30"/>
                  <a:gd name="T3" fmla="*/ 5 h 11"/>
                  <a:gd name="T4" fmla="*/ 17 w 30"/>
                  <a:gd name="T5" fmla="*/ 7 h 11"/>
                  <a:gd name="T6" fmla="*/ 0 w 30"/>
                  <a:gd name="T7" fmla="*/ 2 h 11"/>
                  <a:gd name="T8" fmla="*/ 12 w 30"/>
                  <a:gd name="T9" fmla="*/ 4 h 11"/>
                </a:gdLst>
                <a:ahLst/>
                <a:cxnLst>
                  <a:cxn ang="0">
                    <a:pos x="T0" y="T1"/>
                  </a:cxn>
                  <a:cxn ang="0">
                    <a:pos x="T2" y="T3"/>
                  </a:cxn>
                  <a:cxn ang="0">
                    <a:pos x="T4" y="T5"/>
                  </a:cxn>
                  <a:cxn ang="0">
                    <a:pos x="T6" y="T7"/>
                  </a:cxn>
                  <a:cxn ang="0">
                    <a:pos x="T8" y="T9"/>
                  </a:cxn>
                </a:cxnLst>
                <a:rect l="0" t="0" r="r" b="b"/>
                <a:pathLst>
                  <a:path w="30" h="11">
                    <a:moveTo>
                      <a:pt x="12" y="4"/>
                    </a:moveTo>
                    <a:cubicBezTo>
                      <a:pt x="13" y="0"/>
                      <a:pt x="27" y="2"/>
                      <a:pt x="30" y="5"/>
                    </a:cubicBezTo>
                    <a:cubicBezTo>
                      <a:pt x="29" y="11"/>
                      <a:pt x="22" y="5"/>
                      <a:pt x="17" y="7"/>
                    </a:cubicBezTo>
                    <a:cubicBezTo>
                      <a:pt x="12" y="10"/>
                      <a:pt x="0" y="8"/>
                      <a:pt x="0" y="2"/>
                    </a:cubicBezTo>
                    <a:cubicBezTo>
                      <a:pt x="4" y="0"/>
                      <a:pt x="7" y="3"/>
                      <a:pt x="12"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96" name="Freeform 47"/>
              <p:cNvSpPr>
                <a:spLocks noEditPoints="1"/>
              </p:cNvSpPr>
              <p:nvPr/>
            </p:nvSpPr>
            <p:spPr bwMode="auto">
              <a:xfrm>
                <a:off x="1046" y="759"/>
                <a:ext cx="1223" cy="1786"/>
              </a:xfrm>
              <a:custGeom>
                <a:avLst/>
                <a:gdLst>
                  <a:gd name="T0" fmla="*/ 347 w 517"/>
                  <a:gd name="T1" fmla="*/ 18 h 753"/>
                  <a:gd name="T2" fmla="*/ 369 w 517"/>
                  <a:gd name="T3" fmla="*/ 27 h 753"/>
                  <a:gd name="T4" fmla="*/ 405 w 517"/>
                  <a:gd name="T5" fmla="*/ 4 h 753"/>
                  <a:gd name="T6" fmla="*/ 444 w 517"/>
                  <a:gd name="T7" fmla="*/ 15 h 753"/>
                  <a:gd name="T8" fmla="*/ 467 w 517"/>
                  <a:gd name="T9" fmla="*/ 39 h 753"/>
                  <a:gd name="T10" fmla="*/ 441 w 517"/>
                  <a:gd name="T11" fmla="*/ 48 h 753"/>
                  <a:gd name="T12" fmla="*/ 413 w 517"/>
                  <a:gd name="T13" fmla="*/ 58 h 753"/>
                  <a:gd name="T14" fmla="*/ 417 w 517"/>
                  <a:gd name="T15" fmla="*/ 27 h 753"/>
                  <a:gd name="T16" fmla="*/ 377 w 517"/>
                  <a:gd name="T17" fmla="*/ 41 h 753"/>
                  <a:gd name="T18" fmla="*/ 336 w 517"/>
                  <a:gd name="T19" fmla="*/ 57 h 753"/>
                  <a:gd name="T20" fmla="*/ 336 w 517"/>
                  <a:gd name="T21" fmla="*/ 113 h 753"/>
                  <a:gd name="T22" fmla="*/ 378 w 517"/>
                  <a:gd name="T23" fmla="*/ 71 h 753"/>
                  <a:gd name="T24" fmla="*/ 436 w 517"/>
                  <a:gd name="T25" fmla="*/ 98 h 753"/>
                  <a:gd name="T26" fmla="*/ 444 w 517"/>
                  <a:gd name="T27" fmla="*/ 124 h 753"/>
                  <a:gd name="T28" fmla="*/ 392 w 517"/>
                  <a:gd name="T29" fmla="*/ 143 h 753"/>
                  <a:gd name="T30" fmla="*/ 358 w 517"/>
                  <a:gd name="T31" fmla="*/ 176 h 753"/>
                  <a:gd name="T32" fmla="*/ 325 w 517"/>
                  <a:gd name="T33" fmla="*/ 198 h 753"/>
                  <a:gd name="T34" fmla="*/ 273 w 517"/>
                  <a:gd name="T35" fmla="*/ 251 h 753"/>
                  <a:gd name="T36" fmla="*/ 203 w 517"/>
                  <a:gd name="T37" fmla="*/ 321 h 753"/>
                  <a:gd name="T38" fmla="*/ 261 w 517"/>
                  <a:gd name="T39" fmla="*/ 339 h 753"/>
                  <a:gd name="T40" fmla="*/ 336 w 517"/>
                  <a:gd name="T41" fmla="*/ 367 h 753"/>
                  <a:gd name="T42" fmla="*/ 372 w 517"/>
                  <a:gd name="T43" fmla="*/ 379 h 753"/>
                  <a:gd name="T44" fmla="*/ 430 w 517"/>
                  <a:gd name="T45" fmla="*/ 429 h 753"/>
                  <a:gd name="T46" fmla="*/ 459 w 517"/>
                  <a:gd name="T47" fmla="*/ 442 h 753"/>
                  <a:gd name="T48" fmla="*/ 500 w 517"/>
                  <a:gd name="T49" fmla="*/ 496 h 753"/>
                  <a:gd name="T50" fmla="*/ 448 w 517"/>
                  <a:gd name="T51" fmla="*/ 581 h 753"/>
                  <a:gd name="T52" fmla="*/ 414 w 517"/>
                  <a:gd name="T53" fmla="*/ 641 h 753"/>
                  <a:gd name="T54" fmla="*/ 394 w 517"/>
                  <a:gd name="T55" fmla="*/ 687 h 753"/>
                  <a:gd name="T56" fmla="*/ 386 w 517"/>
                  <a:gd name="T57" fmla="*/ 731 h 753"/>
                  <a:gd name="T58" fmla="*/ 374 w 517"/>
                  <a:gd name="T59" fmla="*/ 743 h 753"/>
                  <a:gd name="T60" fmla="*/ 358 w 517"/>
                  <a:gd name="T61" fmla="*/ 728 h 753"/>
                  <a:gd name="T62" fmla="*/ 348 w 517"/>
                  <a:gd name="T63" fmla="*/ 708 h 753"/>
                  <a:gd name="T64" fmla="*/ 344 w 517"/>
                  <a:gd name="T65" fmla="*/ 679 h 753"/>
                  <a:gd name="T66" fmla="*/ 268 w 517"/>
                  <a:gd name="T67" fmla="*/ 467 h 753"/>
                  <a:gd name="T68" fmla="*/ 274 w 517"/>
                  <a:gd name="T69" fmla="*/ 384 h 753"/>
                  <a:gd name="T70" fmla="*/ 148 w 517"/>
                  <a:gd name="T71" fmla="*/ 311 h 753"/>
                  <a:gd name="T72" fmla="*/ 121 w 517"/>
                  <a:gd name="T73" fmla="*/ 256 h 753"/>
                  <a:gd name="T74" fmla="*/ 115 w 517"/>
                  <a:gd name="T75" fmla="*/ 263 h 753"/>
                  <a:gd name="T76" fmla="*/ 126 w 517"/>
                  <a:gd name="T77" fmla="*/ 127 h 753"/>
                  <a:gd name="T78" fmla="*/ 126 w 517"/>
                  <a:gd name="T79" fmla="*/ 102 h 753"/>
                  <a:gd name="T80" fmla="*/ 117 w 517"/>
                  <a:gd name="T81" fmla="*/ 75 h 753"/>
                  <a:gd name="T82" fmla="*/ 0 w 517"/>
                  <a:gd name="T83" fmla="*/ 99 h 753"/>
                  <a:gd name="T84" fmla="*/ 21 w 517"/>
                  <a:gd name="T85" fmla="*/ 71 h 753"/>
                  <a:gd name="T86" fmla="*/ 59 w 517"/>
                  <a:gd name="T87" fmla="*/ 43 h 753"/>
                  <a:gd name="T88" fmla="*/ 187 w 517"/>
                  <a:gd name="T89" fmla="*/ 29 h 753"/>
                  <a:gd name="T90" fmla="*/ 237 w 517"/>
                  <a:gd name="T91" fmla="*/ 25 h 753"/>
                  <a:gd name="T92" fmla="*/ 294 w 517"/>
                  <a:gd name="T93" fmla="*/ 29 h 753"/>
                  <a:gd name="T94" fmla="*/ 316 w 517"/>
                  <a:gd name="T95" fmla="*/ 372 h 753"/>
                  <a:gd name="T96" fmla="*/ 249 w 517"/>
                  <a:gd name="T97" fmla="*/ 363 h 753"/>
                  <a:gd name="T98" fmla="*/ 135 w 517"/>
                  <a:gd name="T99" fmla="*/ 135 h 753"/>
                  <a:gd name="T100" fmla="*/ 121 w 517"/>
                  <a:gd name="T101" fmla="*/ 93 h 753"/>
                  <a:gd name="T102" fmla="*/ 214 w 517"/>
                  <a:gd name="T103" fmla="*/ 48 h 753"/>
                  <a:gd name="T104" fmla="*/ 231 w 517"/>
                  <a:gd name="T105" fmla="*/ 63 h 753"/>
                  <a:gd name="T106" fmla="*/ 263 w 517"/>
                  <a:gd name="T107" fmla="*/ 110 h 753"/>
                  <a:gd name="T108" fmla="*/ 307 w 517"/>
                  <a:gd name="T109" fmla="*/ 144 h 753"/>
                  <a:gd name="T110" fmla="*/ 301 w 517"/>
                  <a:gd name="T111" fmla="*/ 157 h 753"/>
                  <a:gd name="T112" fmla="*/ 322 w 517"/>
                  <a:gd name="T113" fmla="*/ 163 h 753"/>
                  <a:gd name="T114" fmla="*/ 321 w 517"/>
                  <a:gd name="T115" fmla="*/ 174 h 753"/>
                  <a:gd name="T116" fmla="*/ 122 w 517"/>
                  <a:gd name="T117" fmla="*/ 96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7" h="753">
                    <a:moveTo>
                      <a:pt x="335" y="31"/>
                    </a:moveTo>
                    <a:cubicBezTo>
                      <a:pt x="338" y="34"/>
                      <a:pt x="333" y="33"/>
                      <a:pt x="333" y="36"/>
                    </a:cubicBezTo>
                    <a:cubicBezTo>
                      <a:pt x="341" y="36"/>
                      <a:pt x="342" y="30"/>
                      <a:pt x="349" y="29"/>
                    </a:cubicBezTo>
                    <a:cubicBezTo>
                      <a:pt x="349" y="27"/>
                      <a:pt x="347" y="31"/>
                      <a:pt x="345" y="29"/>
                    </a:cubicBezTo>
                    <a:cubicBezTo>
                      <a:pt x="347" y="28"/>
                      <a:pt x="348" y="27"/>
                      <a:pt x="351" y="26"/>
                    </a:cubicBezTo>
                    <a:cubicBezTo>
                      <a:pt x="349" y="25"/>
                      <a:pt x="347" y="24"/>
                      <a:pt x="344" y="24"/>
                    </a:cubicBezTo>
                    <a:cubicBezTo>
                      <a:pt x="345" y="21"/>
                      <a:pt x="350" y="22"/>
                      <a:pt x="347" y="18"/>
                    </a:cubicBezTo>
                    <a:cubicBezTo>
                      <a:pt x="356" y="17"/>
                      <a:pt x="360" y="11"/>
                      <a:pt x="364" y="4"/>
                    </a:cubicBezTo>
                    <a:cubicBezTo>
                      <a:pt x="371" y="4"/>
                      <a:pt x="377" y="3"/>
                      <a:pt x="385" y="3"/>
                    </a:cubicBezTo>
                    <a:cubicBezTo>
                      <a:pt x="381" y="12"/>
                      <a:pt x="357" y="5"/>
                      <a:pt x="363" y="22"/>
                    </a:cubicBezTo>
                    <a:cubicBezTo>
                      <a:pt x="362" y="24"/>
                      <a:pt x="358" y="22"/>
                      <a:pt x="358" y="24"/>
                    </a:cubicBezTo>
                    <a:cubicBezTo>
                      <a:pt x="357" y="27"/>
                      <a:pt x="361" y="25"/>
                      <a:pt x="362" y="25"/>
                    </a:cubicBezTo>
                    <a:cubicBezTo>
                      <a:pt x="361" y="27"/>
                      <a:pt x="361" y="30"/>
                      <a:pt x="359" y="31"/>
                    </a:cubicBezTo>
                    <a:cubicBezTo>
                      <a:pt x="363" y="31"/>
                      <a:pt x="364" y="26"/>
                      <a:pt x="369" y="27"/>
                    </a:cubicBezTo>
                    <a:cubicBezTo>
                      <a:pt x="370" y="32"/>
                      <a:pt x="367" y="34"/>
                      <a:pt x="366" y="37"/>
                    </a:cubicBezTo>
                    <a:cubicBezTo>
                      <a:pt x="372" y="32"/>
                      <a:pt x="382" y="31"/>
                      <a:pt x="384" y="23"/>
                    </a:cubicBezTo>
                    <a:cubicBezTo>
                      <a:pt x="383" y="21"/>
                      <a:pt x="379" y="22"/>
                      <a:pt x="376" y="22"/>
                    </a:cubicBezTo>
                    <a:cubicBezTo>
                      <a:pt x="376" y="20"/>
                      <a:pt x="376" y="19"/>
                      <a:pt x="375" y="19"/>
                    </a:cubicBezTo>
                    <a:cubicBezTo>
                      <a:pt x="376" y="16"/>
                      <a:pt x="380" y="19"/>
                      <a:pt x="382" y="19"/>
                    </a:cubicBezTo>
                    <a:cubicBezTo>
                      <a:pt x="381" y="16"/>
                      <a:pt x="377" y="17"/>
                      <a:pt x="375" y="16"/>
                    </a:cubicBezTo>
                    <a:cubicBezTo>
                      <a:pt x="381" y="13"/>
                      <a:pt x="393" y="0"/>
                      <a:pt x="405" y="4"/>
                    </a:cubicBezTo>
                    <a:cubicBezTo>
                      <a:pt x="405" y="4"/>
                      <a:pt x="403" y="6"/>
                      <a:pt x="404" y="6"/>
                    </a:cubicBezTo>
                    <a:cubicBezTo>
                      <a:pt x="408" y="6"/>
                      <a:pt x="412" y="2"/>
                      <a:pt x="416" y="5"/>
                    </a:cubicBezTo>
                    <a:cubicBezTo>
                      <a:pt x="417" y="9"/>
                      <a:pt x="414" y="10"/>
                      <a:pt x="413" y="12"/>
                    </a:cubicBezTo>
                    <a:cubicBezTo>
                      <a:pt x="418" y="13"/>
                      <a:pt x="425" y="9"/>
                      <a:pt x="434" y="10"/>
                    </a:cubicBezTo>
                    <a:cubicBezTo>
                      <a:pt x="435" y="12"/>
                      <a:pt x="432" y="11"/>
                      <a:pt x="432" y="13"/>
                    </a:cubicBezTo>
                    <a:cubicBezTo>
                      <a:pt x="433" y="15"/>
                      <a:pt x="437" y="11"/>
                      <a:pt x="437" y="16"/>
                    </a:cubicBezTo>
                    <a:cubicBezTo>
                      <a:pt x="440" y="16"/>
                      <a:pt x="441" y="14"/>
                      <a:pt x="444" y="15"/>
                    </a:cubicBezTo>
                    <a:cubicBezTo>
                      <a:pt x="444" y="17"/>
                      <a:pt x="448" y="19"/>
                      <a:pt x="446" y="20"/>
                    </a:cubicBezTo>
                    <a:cubicBezTo>
                      <a:pt x="446" y="21"/>
                      <a:pt x="449" y="19"/>
                      <a:pt x="452" y="20"/>
                    </a:cubicBezTo>
                    <a:cubicBezTo>
                      <a:pt x="448" y="22"/>
                      <a:pt x="451" y="22"/>
                      <a:pt x="454" y="22"/>
                    </a:cubicBezTo>
                    <a:cubicBezTo>
                      <a:pt x="455" y="25"/>
                      <a:pt x="451" y="24"/>
                      <a:pt x="448" y="24"/>
                    </a:cubicBezTo>
                    <a:cubicBezTo>
                      <a:pt x="449" y="26"/>
                      <a:pt x="451" y="26"/>
                      <a:pt x="454" y="26"/>
                    </a:cubicBezTo>
                    <a:cubicBezTo>
                      <a:pt x="455" y="28"/>
                      <a:pt x="447" y="27"/>
                      <a:pt x="447" y="29"/>
                    </a:cubicBezTo>
                    <a:cubicBezTo>
                      <a:pt x="454" y="31"/>
                      <a:pt x="459" y="39"/>
                      <a:pt x="467" y="39"/>
                    </a:cubicBezTo>
                    <a:cubicBezTo>
                      <a:pt x="463" y="44"/>
                      <a:pt x="457" y="43"/>
                      <a:pt x="454" y="49"/>
                    </a:cubicBezTo>
                    <a:cubicBezTo>
                      <a:pt x="451" y="50"/>
                      <a:pt x="451" y="48"/>
                      <a:pt x="449" y="48"/>
                    </a:cubicBezTo>
                    <a:cubicBezTo>
                      <a:pt x="448" y="45"/>
                      <a:pt x="446" y="39"/>
                      <a:pt x="442" y="42"/>
                    </a:cubicBezTo>
                    <a:cubicBezTo>
                      <a:pt x="442" y="41"/>
                      <a:pt x="442" y="41"/>
                      <a:pt x="442" y="41"/>
                    </a:cubicBezTo>
                    <a:cubicBezTo>
                      <a:pt x="439" y="40"/>
                      <a:pt x="440" y="43"/>
                      <a:pt x="441" y="44"/>
                    </a:cubicBezTo>
                    <a:cubicBezTo>
                      <a:pt x="440" y="44"/>
                      <a:pt x="438" y="44"/>
                      <a:pt x="437" y="44"/>
                    </a:cubicBezTo>
                    <a:cubicBezTo>
                      <a:pt x="438" y="46"/>
                      <a:pt x="439" y="47"/>
                      <a:pt x="441" y="48"/>
                    </a:cubicBezTo>
                    <a:cubicBezTo>
                      <a:pt x="444" y="50"/>
                      <a:pt x="442" y="51"/>
                      <a:pt x="445" y="51"/>
                    </a:cubicBezTo>
                    <a:cubicBezTo>
                      <a:pt x="444" y="53"/>
                      <a:pt x="442" y="53"/>
                      <a:pt x="445" y="54"/>
                    </a:cubicBezTo>
                    <a:cubicBezTo>
                      <a:pt x="444" y="57"/>
                      <a:pt x="439" y="60"/>
                      <a:pt x="441" y="62"/>
                    </a:cubicBezTo>
                    <a:cubicBezTo>
                      <a:pt x="438" y="63"/>
                      <a:pt x="434" y="56"/>
                      <a:pt x="428" y="56"/>
                    </a:cubicBezTo>
                    <a:cubicBezTo>
                      <a:pt x="429" y="59"/>
                      <a:pt x="434" y="60"/>
                      <a:pt x="433" y="66"/>
                    </a:cubicBezTo>
                    <a:cubicBezTo>
                      <a:pt x="426" y="66"/>
                      <a:pt x="422" y="59"/>
                      <a:pt x="415" y="62"/>
                    </a:cubicBezTo>
                    <a:cubicBezTo>
                      <a:pt x="415" y="59"/>
                      <a:pt x="418" y="58"/>
                      <a:pt x="413" y="58"/>
                    </a:cubicBezTo>
                    <a:cubicBezTo>
                      <a:pt x="413" y="57"/>
                      <a:pt x="415" y="57"/>
                      <a:pt x="415" y="56"/>
                    </a:cubicBezTo>
                    <a:cubicBezTo>
                      <a:pt x="411" y="48"/>
                      <a:pt x="403" y="54"/>
                      <a:pt x="393" y="51"/>
                    </a:cubicBezTo>
                    <a:cubicBezTo>
                      <a:pt x="397" y="45"/>
                      <a:pt x="404" y="47"/>
                      <a:pt x="413" y="47"/>
                    </a:cubicBezTo>
                    <a:cubicBezTo>
                      <a:pt x="416" y="46"/>
                      <a:pt x="412" y="44"/>
                      <a:pt x="413" y="42"/>
                    </a:cubicBezTo>
                    <a:cubicBezTo>
                      <a:pt x="419" y="40"/>
                      <a:pt x="424" y="38"/>
                      <a:pt x="427" y="33"/>
                    </a:cubicBezTo>
                    <a:cubicBezTo>
                      <a:pt x="427" y="31"/>
                      <a:pt x="422" y="34"/>
                      <a:pt x="424" y="30"/>
                    </a:cubicBezTo>
                    <a:cubicBezTo>
                      <a:pt x="422" y="29"/>
                      <a:pt x="421" y="27"/>
                      <a:pt x="417" y="27"/>
                    </a:cubicBezTo>
                    <a:cubicBezTo>
                      <a:pt x="416" y="27"/>
                      <a:pt x="414" y="27"/>
                      <a:pt x="413" y="27"/>
                    </a:cubicBezTo>
                    <a:cubicBezTo>
                      <a:pt x="413" y="26"/>
                      <a:pt x="414" y="26"/>
                      <a:pt x="415" y="25"/>
                    </a:cubicBezTo>
                    <a:cubicBezTo>
                      <a:pt x="415" y="23"/>
                      <a:pt x="413" y="22"/>
                      <a:pt x="412" y="21"/>
                    </a:cubicBezTo>
                    <a:cubicBezTo>
                      <a:pt x="408" y="27"/>
                      <a:pt x="402" y="21"/>
                      <a:pt x="392" y="23"/>
                    </a:cubicBezTo>
                    <a:cubicBezTo>
                      <a:pt x="396" y="24"/>
                      <a:pt x="394" y="26"/>
                      <a:pt x="398" y="26"/>
                    </a:cubicBezTo>
                    <a:cubicBezTo>
                      <a:pt x="398" y="30"/>
                      <a:pt x="395" y="31"/>
                      <a:pt x="391" y="30"/>
                    </a:cubicBezTo>
                    <a:cubicBezTo>
                      <a:pt x="391" y="35"/>
                      <a:pt x="385" y="45"/>
                      <a:pt x="377" y="41"/>
                    </a:cubicBezTo>
                    <a:cubicBezTo>
                      <a:pt x="374" y="44"/>
                      <a:pt x="377" y="44"/>
                      <a:pt x="376" y="46"/>
                    </a:cubicBezTo>
                    <a:cubicBezTo>
                      <a:pt x="373" y="47"/>
                      <a:pt x="373" y="44"/>
                      <a:pt x="373" y="42"/>
                    </a:cubicBezTo>
                    <a:cubicBezTo>
                      <a:pt x="370" y="42"/>
                      <a:pt x="369" y="41"/>
                      <a:pt x="367" y="41"/>
                    </a:cubicBezTo>
                    <a:cubicBezTo>
                      <a:pt x="367" y="44"/>
                      <a:pt x="357" y="47"/>
                      <a:pt x="352" y="45"/>
                    </a:cubicBezTo>
                    <a:cubicBezTo>
                      <a:pt x="352" y="47"/>
                      <a:pt x="356" y="46"/>
                      <a:pt x="358" y="47"/>
                    </a:cubicBezTo>
                    <a:cubicBezTo>
                      <a:pt x="351" y="53"/>
                      <a:pt x="342" y="57"/>
                      <a:pt x="331" y="54"/>
                    </a:cubicBezTo>
                    <a:cubicBezTo>
                      <a:pt x="331" y="57"/>
                      <a:pt x="333" y="58"/>
                      <a:pt x="336" y="57"/>
                    </a:cubicBezTo>
                    <a:cubicBezTo>
                      <a:pt x="335" y="62"/>
                      <a:pt x="329" y="60"/>
                      <a:pt x="326" y="62"/>
                    </a:cubicBezTo>
                    <a:cubicBezTo>
                      <a:pt x="316" y="66"/>
                      <a:pt x="308" y="73"/>
                      <a:pt x="302" y="80"/>
                    </a:cubicBezTo>
                    <a:cubicBezTo>
                      <a:pt x="302" y="85"/>
                      <a:pt x="305" y="82"/>
                      <a:pt x="308" y="82"/>
                    </a:cubicBezTo>
                    <a:cubicBezTo>
                      <a:pt x="307" y="86"/>
                      <a:pt x="305" y="89"/>
                      <a:pt x="304" y="92"/>
                    </a:cubicBezTo>
                    <a:cubicBezTo>
                      <a:pt x="315" y="89"/>
                      <a:pt x="324" y="96"/>
                      <a:pt x="328" y="103"/>
                    </a:cubicBezTo>
                    <a:cubicBezTo>
                      <a:pt x="333" y="104"/>
                      <a:pt x="336" y="102"/>
                      <a:pt x="341" y="102"/>
                    </a:cubicBezTo>
                    <a:cubicBezTo>
                      <a:pt x="339" y="105"/>
                      <a:pt x="339" y="110"/>
                      <a:pt x="336" y="113"/>
                    </a:cubicBezTo>
                    <a:cubicBezTo>
                      <a:pt x="336" y="115"/>
                      <a:pt x="342" y="112"/>
                      <a:pt x="341" y="115"/>
                    </a:cubicBezTo>
                    <a:cubicBezTo>
                      <a:pt x="341" y="119"/>
                      <a:pt x="336" y="116"/>
                      <a:pt x="335" y="115"/>
                    </a:cubicBezTo>
                    <a:cubicBezTo>
                      <a:pt x="334" y="119"/>
                      <a:pt x="336" y="122"/>
                      <a:pt x="338" y="125"/>
                    </a:cubicBezTo>
                    <a:cubicBezTo>
                      <a:pt x="346" y="124"/>
                      <a:pt x="351" y="117"/>
                      <a:pt x="351" y="105"/>
                    </a:cubicBezTo>
                    <a:cubicBezTo>
                      <a:pt x="360" y="101"/>
                      <a:pt x="370" y="97"/>
                      <a:pt x="375" y="89"/>
                    </a:cubicBezTo>
                    <a:cubicBezTo>
                      <a:pt x="375" y="84"/>
                      <a:pt x="370" y="86"/>
                      <a:pt x="370" y="82"/>
                    </a:cubicBezTo>
                    <a:cubicBezTo>
                      <a:pt x="374" y="81"/>
                      <a:pt x="382" y="75"/>
                      <a:pt x="378" y="71"/>
                    </a:cubicBezTo>
                    <a:cubicBezTo>
                      <a:pt x="381" y="69"/>
                      <a:pt x="385" y="67"/>
                      <a:pt x="385" y="62"/>
                    </a:cubicBezTo>
                    <a:cubicBezTo>
                      <a:pt x="393" y="61"/>
                      <a:pt x="397" y="65"/>
                      <a:pt x="406" y="64"/>
                    </a:cubicBezTo>
                    <a:cubicBezTo>
                      <a:pt x="408" y="66"/>
                      <a:pt x="407" y="71"/>
                      <a:pt x="413" y="70"/>
                    </a:cubicBezTo>
                    <a:cubicBezTo>
                      <a:pt x="409" y="75"/>
                      <a:pt x="414" y="80"/>
                      <a:pt x="406" y="82"/>
                    </a:cubicBezTo>
                    <a:cubicBezTo>
                      <a:pt x="418" y="89"/>
                      <a:pt x="426" y="79"/>
                      <a:pt x="435" y="73"/>
                    </a:cubicBezTo>
                    <a:cubicBezTo>
                      <a:pt x="433" y="81"/>
                      <a:pt x="443" y="89"/>
                      <a:pt x="435" y="95"/>
                    </a:cubicBezTo>
                    <a:cubicBezTo>
                      <a:pt x="435" y="96"/>
                      <a:pt x="436" y="97"/>
                      <a:pt x="436" y="98"/>
                    </a:cubicBezTo>
                    <a:cubicBezTo>
                      <a:pt x="438" y="100"/>
                      <a:pt x="440" y="97"/>
                      <a:pt x="439" y="102"/>
                    </a:cubicBezTo>
                    <a:cubicBezTo>
                      <a:pt x="444" y="102"/>
                      <a:pt x="446" y="105"/>
                      <a:pt x="450" y="105"/>
                    </a:cubicBezTo>
                    <a:cubicBezTo>
                      <a:pt x="445" y="110"/>
                      <a:pt x="440" y="108"/>
                      <a:pt x="434" y="112"/>
                    </a:cubicBezTo>
                    <a:cubicBezTo>
                      <a:pt x="438" y="114"/>
                      <a:pt x="444" y="109"/>
                      <a:pt x="448" y="108"/>
                    </a:cubicBezTo>
                    <a:cubicBezTo>
                      <a:pt x="448" y="110"/>
                      <a:pt x="447" y="110"/>
                      <a:pt x="447" y="112"/>
                    </a:cubicBezTo>
                    <a:cubicBezTo>
                      <a:pt x="449" y="111"/>
                      <a:pt x="450" y="110"/>
                      <a:pt x="454" y="111"/>
                    </a:cubicBezTo>
                    <a:cubicBezTo>
                      <a:pt x="453" y="115"/>
                      <a:pt x="451" y="123"/>
                      <a:pt x="444" y="124"/>
                    </a:cubicBezTo>
                    <a:cubicBezTo>
                      <a:pt x="442" y="125"/>
                      <a:pt x="442" y="123"/>
                      <a:pt x="440" y="123"/>
                    </a:cubicBezTo>
                    <a:cubicBezTo>
                      <a:pt x="431" y="127"/>
                      <a:pt x="427" y="135"/>
                      <a:pt x="419" y="132"/>
                    </a:cubicBezTo>
                    <a:cubicBezTo>
                      <a:pt x="414" y="130"/>
                      <a:pt x="406" y="132"/>
                      <a:pt x="400" y="131"/>
                    </a:cubicBezTo>
                    <a:cubicBezTo>
                      <a:pt x="389" y="132"/>
                      <a:pt x="385" y="144"/>
                      <a:pt x="373" y="141"/>
                    </a:cubicBezTo>
                    <a:cubicBezTo>
                      <a:pt x="371" y="144"/>
                      <a:pt x="377" y="141"/>
                      <a:pt x="376" y="144"/>
                    </a:cubicBezTo>
                    <a:cubicBezTo>
                      <a:pt x="385" y="141"/>
                      <a:pt x="392" y="134"/>
                      <a:pt x="406" y="138"/>
                    </a:cubicBezTo>
                    <a:cubicBezTo>
                      <a:pt x="405" y="143"/>
                      <a:pt x="397" y="142"/>
                      <a:pt x="392" y="143"/>
                    </a:cubicBezTo>
                    <a:cubicBezTo>
                      <a:pt x="393" y="146"/>
                      <a:pt x="397" y="144"/>
                      <a:pt x="400" y="144"/>
                    </a:cubicBezTo>
                    <a:cubicBezTo>
                      <a:pt x="391" y="153"/>
                      <a:pt x="405" y="158"/>
                      <a:pt x="412" y="158"/>
                    </a:cubicBezTo>
                    <a:cubicBezTo>
                      <a:pt x="410" y="165"/>
                      <a:pt x="401" y="162"/>
                      <a:pt x="397" y="164"/>
                    </a:cubicBezTo>
                    <a:cubicBezTo>
                      <a:pt x="392" y="166"/>
                      <a:pt x="391" y="170"/>
                      <a:pt x="386" y="170"/>
                    </a:cubicBezTo>
                    <a:cubicBezTo>
                      <a:pt x="386" y="168"/>
                      <a:pt x="385" y="168"/>
                      <a:pt x="385" y="165"/>
                    </a:cubicBezTo>
                    <a:cubicBezTo>
                      <a:pt x="389" y="163"/>
                      <a:pt x="392" y="161"/>
                      <a:pt x="395" y="160"/>
                    </a:cubicBezTo>
                    <a:cubicBezTo>
                      <a:pt x="382" y="161"/>
                      <a:pt x="366" y="167"/>
                      <a:pt x="358" y="176"/>
                    </a:cubicBezTo>
                    <a:cubicBezTo>
                      <a:pt x="358" y="179"/>
                      <a:pt x="362" y="180"/>
                      <a:pt x="359" y="182"/>
                    </a:cubicBezTo>
                    <a:cubicBezTo>
                      <a:pt x="356" y="181"/>
                      <a:pt x="355" y="182"/>
                      <a:pt x="348" y="183"/>
                    </a:cubicBezTo>
                    <a:cubicBezTo>
                      <a:pt x="349" y="184"/>
                      <a:pt x="350" y="184"/>
                      <a:pt x="350" y="186"/>
                    </a:cubicBezTo>
                    <a:cubicBezTo>
                      <a:pt x="340" y="186"/>
                      <a:pt x="337" y="192"/>
                      <a:pt x="333" y="197"/>
                    </a:cubicBezTo>
                    <a:cubicBezTo>
                      <a:pt x="330" y="197"/>
                      <a:pt x="332" y="194"/>
                      <a:pt x="332" y="192"/>
                    </a:cubicBezTo>
                    <a:cubicBezTo>
                      <a:pt x="331" y="199"/>
                      <a:pt x="329" y="204"/>
                      <a:pt x="325" y="207"/>
                    </a:cubicBezTo>
                    <a:cubicBezTo>
                      <a:pt x="324" y="206"/>
                      <a:pt x="327" y="202"/>
                      <a:pt x="325" y="198"/>
                    </a:cubicBezTo>
                    <a:cubicBezTo>
                      <a:pt x="323" y="204"/>
                      <a:pt x="322" y="208"/>
                      <a:pt x="323" y="215"/>
                    </a:cubicBezTo>
                    <a:cubicBezTo>
                      <a:pt x="321" y="212"/>
                      <a:pt x="319" y="215"/>
                      <a:pt x="322" y="215"/>
                    </a:cubicBezTo>
                    <a:cubicBezTo>
                      <a:pt x="319" y="218"/>
                      <a:pt x="314" y="224"/>
                      <a:pt x="310" y="226"/>
                    </a:cubicBezTo>
                    <a:cubicBezTo>
                      <a:pt x="302" y="230"/>
                      <a:pt x="288" y="236"/>
                      <a:pt x="286" y="244"/>
                    </a:cubicBezTo>
                    <a:cubicBezTo>
                      <a:pt x="283" y="254"/>
                      <a:pt x="291" y="270"/>
                      <a:pt x="284" y="280"/>
                    </a:cubicBezTo>
                    <a:cubicBezTo>
                      <a:pt x="282" y="280"/>
                      <a:pt x="280" y="280"/>
                      <a:pt x="279" y="280"/>
                    </a:cubicBezTo>
                    <a:cubicBezTo>
                      <a:pt x="277" y="272"/>
                      <a:pt x="274" y="263"/>
                      <a:pt x="273" y="251"/>
                    </a:cubicBezTo>
                    <a:cubicBezTo>
                      <a:pt x="261" y="252"/>
                      <a:pt x="241" y="242"/>
                      <a:pt x="243" y="257"/>
                    </a:cubicBezTo>
                    <a:cubicBezTo>
                      <a:pt x="241" y="253"/>
                      <a:pt x="230" y="256"/>
                      <a:pt x="231" y="252"/>
                    </a:cubicBezTo>
                    <a:cubicBezTo>
                      <a:pt x="218" y="249"/>
                      <a:pt x="207" y="259"/>
                      <a:pt x="197" y="266"/>
                    </a:cubicBezTo>
                    <a:cubicBezTo>
                      <a:pt x="200" y="273"/>
                      <a:pt x="196" y="280"/>
                      <a:pt x="194" y="286"/>
                    </a:cubicBezTo>
                    <a:cubicBezTo>
                      <a:pt x="193" y="286"/>
                      <a:pt x="194" y="284"/>
                      <a:pt x="193" y="284"/>
                    </a:cubicBezTo>
                    <a:cubicBezTo>
                      <a:pt x="189" y="295"/>
                      <a:pt x="192" y="307"/>
                      <a:pt x="197" y="318"/>
                    </a:cubicBezTo>
                    <a:cubicBezTo>
                      <a:pt x="200" y="318"/>
                      <a:pt x="203" y="318"/>
                      <a:pt x="203" y="321"/>
                    </a:cubicBezTo>
                    <a:cubicBezTo>
                      <a:pt x="208" y="320"/>
                      <a:pt x="213" y="319"/>
                      <a:pt x="219" y="319"/>
                    </a:cubicBezTo>
                    <a:cubicBezTo>
                      <a:pt x="222" y="315"/>
                      <a:pt x="227" y="313"/>
                      <a:pt x="227" y="305"/>
                    </a:cubicBezTo>
                    <a:cubicBezTo>
                      <a:pt x="232" y="303"/>
                      <a:pt x="241" y="298"/>
                      <a:pt x="246" y="303"/>
                    </a:cubicBezTo>
                    <a:cubicBezTo>
                      <a:pt x="245" y="310"/>
                      <a:pt x="240" y="313"/>
                      <a:pt x="238" y="321"/>
                    </a:cubicBezTo>
                    <a:cubicBezTo>
                      <a:pt x="239" y="316"/>
                      <a:pt x="235" y="319"/>
                      <a:pt x="237" y="323"/>
                    </a:cubicBezTo>
                    <a:cubicBezTo>
                      <a:pt x="235" y="327"/>
                      <a:pt x="235" y="332"/>
                      <a:pt x="232" y="335"/>
                    </a:cubicBezTo>
                    <a:cubicBezTo>
                      <a:pt x="240" y="337"/>
                      <a:pt x="255" y="331"/>
                      <a:pt x="261" y="339"/>
                    </a:cubicBezTo>
                    <a:cubicBezTo>
                      <a:pt x="256" y="353"/>
                      <a:pt x="252" y="369"/>
                      <a:pt x="263" y="377"/>
                    </a:cubicBezTo>
                    <a:cubicBezTo>
                      <a:pt x="276" y="374"/>
                      <a:pt x="285" y="371"/>
                      <a:pt x="291" y="382"/>
                    </a:cubicBezTo>
                    <a:cubicBezTo>
                      <a:pt x="291" y="375"/>
                      <a:pt x="300" y="371"/>
                      <a:pt x="301" y="363"/>
                    </a:cubicBezTo>
                    <a:cubicBezTo>
                      <a:pt x="306" y="366"/>
                      <a:pt x="315" y="359"/>
                      <a:pt x="321" y="356"/>
                    </a:cubicBezTo>
                    <a:cubicBezTo>
                      <a:pt x="322" y="360"/>
                      <a:pt x="318" y="361"/>
                      <a:pt x="318" y="364"/>
                    </a:cubicBezTo>
                    <a:cubicBezTo>
                      <a:pt x="321" y="365"/>
                      <a:pt x="328" y="362"/>
                      <a:pt x="328" y="358"/>
                    </a:cubicBezTo>
                    <a:cubicBezTo>
                      <a:pt x="329" y="362"/>
                      <a:pt x="337" y="360"/>
                      <a:pt x="336" y="367"/>
                    </a:cubicBezTo>
                    <a:cubicBezTo>
                      <a:pt x="351" y="369"/>
                      <a:pt x="356" y="367"/>
                      <a:pt x="368" y="366"/>
                    </a:cubicBezTo>
                    <a:cubicBezTo>
                      <a:pt x="368" y="367"/>
                      <a:pt x="366" y="367"/>
                      <a:pt x="365" y="367"/>
                    </a:cubicBezTo>
                    <a:cubicBezTo>
                      <a:pt x="365" y="369"/>
                      <a:pt x="368" y="368"/>
                      <a:pt x="367" y="371"/>
                    </a:cubicBezTo>
                    <a:cubicBezTo>
                      <a:pt x="370" y="368"/>
                      <a:pt x="372" y="370"/>
                      <a:pt x="373" y="365"/>
                    </a:cubicBezTo>
                    <a:cubicBezTo>
                      <a:pt x="377" y="365"/>
                      <a:pt x="374" y="372"/>
                      <a:pt x="370" y="370"/>
                    </a:cubicBezTo>
                    <a:cubicBezTo>
                      <a:pt x="371" y="372"/>
                      <a:pt x="373" y="372"/>
                      <a:pt x="375" y="373"/>
                    </a:cubicBezTo>
                    <a:cubicBezTo>
                      <a:pt x="376" y="377"/>
                      <a:pt x="372" y="376"/>
                      <a:pt x="372" y="379"/>
                    </a:cubicBezTo>
                    <a:cubicBezTo>
                      <a:pt x="378" y="379"/>
                      <a:pt x="387" y="380"/>
                      <a:pt x="387" y="388"/>
                    </a:cubicBezTo>
                    <a:cubicBezTo>
                      <a:pt x="395" y="401"/>
                      <a:pt x="415" y="388"/>
                      <a:pt x="422" y="406"/>
                    </a:cubicBezTo>
                    <a:cubicBezTo>
                      <a:pt x="423" y="405"/>
                      <a:pt x="423" y="405"/>
                      <a:pt x="425" y="405"/>
                    </a:cubicBezTo>
                    <a:cubicBezTo>
                      <a:pt x="425" y="413"/>
                      <a:pt x="431" y="419"/>
                      <a:pt x="430" y="426"/>
                    </a:cubicBezTo>
                    <a:cubicBezTo>
                      <a:pt x="427" y="428"/>
                      <a:pt x="424" y="430"/>
                      <a:pt x="423" y="433"/>
                    </a:cubicBezTo>
                    <a:cubicBezTo>
                      <a:pt x="424" y="436"/>
                      <a:pt x="426" y="433"/>
                      <a:pt x="428" y="433"/>
                    </a:cubicBezTo>
                    <a:cubicBezTo>
                      <a:pt x="423" y="430"/>
                      <a:pt x="429" y="431"/>
                      <a:pt x="430" y="429"/>
                    </a:cubicBezTo>
                    <a:cubicBezTo>
                      <a:pt x="434" y="430"/>
                      <a:pt x="436" y="431"/>
                      <a:pt x="439" y="432"/>
                    </a:cubicBezTo>
                    <a:cubicBezTo>
                      <a:pt x="440" y="435"/>
                      <a:pt x="438" y="435"/>
                      <a:pt x="438" y="437"/>
                    </a:cubicBezTo>
                    <a:cubicBezTo>
                      <a:pt x="437" y="438"/>
                      <a:pt x="436" y="440"/>
                      <a:pt x="433" y="439"/>
                    </a:cubicBezTo>
                    <a:cubicBezTo>
                      <a:pt x="433" y="441"/>
                      <a:pt x="435" y="441"/>
                      <a:pt x="434" y="444"/>
                    </a:cubicBezTo>
                    <a:cubicBezTo>
                      <a:pt x="436" y="442"/>
                      <a:pt x="437" y="439"/>
                      <a:pt x="439" y="438"/>
                    </a:cubicBezTo>
                    <a:cubicBezTo>
                      <a:pt x="443" y="428"/>
                      <a:pt x="454" y="440"/>
                      <a:pt x="459" y="440"/>
                    </a:cubicBezTo>
                    <a:cubicBezTo>
                      <a:pt x="459" y="441"/>
                      <a:pt x="459" y="441"/>
                      <a:pt x="459" y="442"/>
                    </a:cubicBezTo>
                    <a:cubicBezTo>
                      <a:pt x="462" y="443"/>
                      <a:pt x="458" y="450"/>
                      <a:pt x="460" y="448"/>
                    </a:cubicBezTo>
                    <a:cubicBezTo>
                      <a:pt x="461" y="447"/>
                      <a:pt x="461" y="445"/>
                      <a:pt x="462" y="445"/>
                    </a:cubicBezTo>
                    <a:cubicBezTo>
                      <a:pt x="462" y="446"/>
                      <a:pt x="465" y="446"/>
                      <a:pt x="465" y="445"/>
                    </a:cubicBezTo>
                    <a:cubicBezTo>
                      <a:pt x="465" y="444"/>
                      <a:pt x="465" y="444"/>
                      <a:pt x="466" y="444"/>
                    </a:cubicBezTo>
                    <a:cubicBezTo>
                      <a:pt x="471" y="449"/>
                      <a:pt x="478" y="445"/>
                      <a:pt x="483" y="447"/>
                    </a:cubicBezTo>
                    <a:cubicBezTo>
                      <a:pt x="492" y="449"/>
                      <a:pt x="495" y="462"/>
                      <a:pt x="507" y="461"/>
                    </a:cubicBezTo>
                    <a:cubicBezTo>
                      <a:pt x="517" y="471"/>
                      <a:pt x="510" y="492"/>
                      <a:pt x="500" y="496"/>
                    </a:cubicBezTo>
                    <a:cubicBezTo>
                      <a:pt x="500" y="501"/>
                      <a:pt x="496" y="503"/>
                      <a:pt x="496" y="507"/>
                    </a:cubicBezTo>
                    <a:cubicBezTo>
                      <a:pt x="494" y="508"/>
                      <a:pt x="493" y="507"/>
                      <a:pt x="493" y="505"/>
                    </a:cubicBezTo>
                    <a:cubicBezTo>
                      <a:pt x="488" y="520"/>
                      <a:pt x="496" y="546"/>
                      <a:pt x="484" y="555"/>
                    </a:cubicBezTo>
                    <a:cubicBezTo>
                      <a:pt x="484" y="558"/>
                      <a:pt x="484" y="560"/>
                      <a:pt x="484" y="562"/>
                    </a:cubicBezTo>
                    <a:cubicBezTo>
                      <a:pt x="482" y="563"/>
                      <a:pt x="479" y="564"/>
                      <a:pt x="479" y="568"/>
                    </a:cubicBezTo>
                    <a:cubicBezTo>
                      <a:pt x="471" y="567"/>
                      <a:pt x="466" y="569"/>
                      <a:pt x="463" y="573"/>
                    </a:cubicBezTo>
                    <a:cubicBezTo>
                      <a:pt x="457" y="570"/>
                      <a:pt x="452" y="582"/>
                      <a:pt x="448" y="581"/>
                    </a:cubicBezTo>
                    <a:cubicBezTo>
                      <a:pt x="451" y="598"/>
                      <a:pt x="445" y="605"/>
                      <a:pt x="440" y="617"/>
                    </a:cubicBezTo>
                    <a:cubicBezTo>
                      <a:pt x="438" y="616"/>
                      <a:pt x="441" y="613"/>
                      <a:pt x="441" y="611"/>
                    </a:cubicBezTo>
                    <a:cubicBezTo>
                      <a:pt x="437" y="612"/>
                      <a:pt x="436" y="616"/>
                      <a:pt x="434" y="620"/>
                    </a:cubicBezTo>
                    <a:cubicBezTo>
                      <a:pt x="435" y="621"/>
                      <a:pt x="436" y="619"/>
                      <a:pt x="437" y="620"/>
                    </a:cubicBezTo>
                    <a:cubicBezTo>
                      <a:pt x="434" y="627"/>
                      <a:pt x="430" y="634"/>
                      <a:pt x="426" y="640"/>
                    </a:cubicBezTo>
                    <a:cubicBezTo>
                      <a:pt x="418" y="640"/>
                      <a:pt x="413" y="636"/>
                      <a:pt x="406" y="635"/>
                    </a:cubicBezTo>
                    <a:cubicBezTo>
                      <a:pt x="407" y="639"/>
                      <a:pt x="412" y="639"/>
                      <a:pt x="414" y="641"/>
                    </a:cubicBezTo>
                    <a:cubicBezTo>
                      <a:pt x="412" y="647"/>
                      <a:pt x="417" y="647"/>
                      <a:pt x="419" y="650"/>
                    </a:cubicBezTo>
                    <a:cubicBezTo>
                      <a:pt x="417" y="661"/>
                      <a:pt x="408" y="664"/>
                      <a:pt x="394" y="663"/>
                    </a:cubicBezTo>
                    <a:cubicBezTo>
                      <a:pt x="396" y="666"/>
                      <a:pt x="398" y="669"/>
                      <a:pt x="397" y="675"/>
                    </a:cubicBezTo>
                    <a:cubicBezTo>
                      <a:pt x="392" y="675"/>
                      <a:pt x="387" y="676"/>
                      <a:pt x="384" y="674"/>
                    </a:cubicBezTo>
                    <a:cubicBezTo>
                      <a:pt x="384" y="679"/>
                      <a:pt x="387" y="681"/>
                      <a:pt x="388" y="683"/>
                    </a:cubicBezTo>
                    <a:cubicBezTo>
                      <a:pt x="391" y="684"/>
                      <a:pt x="389" y="680"/>
                      <a:pt x="392" y="681"/>
                    </a:cubicBezTo>
                    <a:cubicBezTo>
                      <a:pt x="393" y="683"/>
                      <a:pt x="395" y="684"/>
                      <a:pt x="394" y="687"/>
                    </a:cubicBezTo>
                    <a:cubicBezTo>
                      <a:pt x="392" y="687"/>
                      <a:pt x="392" y="685"/>
                      <a:pt x="389" y="686"/>
                    </a:cubicBezTo>
                    <a:cubicBezTo>
                      <a:pt x="392" y="687"/>
                      <a:pt x="391" y="689"/>
                      <a:pt x="388" y="690"/>
                    </a:cubicBezTo>
                    <a:cubicBezTo>
                      <a:pt x="389" y="693"/>
                      <a:pt x="391" y="695"/>
                      <a:pt x="390" y="699"/>
                    </a:cubicBezTo>
                    <a:cubicBezTo>
                      <a:pt x="385" y="698"/>
                      <a:pt x="384" y="702"/>
                      <a:pt x="383" y="705"/>
                    </a:cubicBezTo>
                    <a:cubicBezTo>
                      <a:pt x="384" y="712"/>
                      <a:pt x="397" y="708"/>
                      <a:pt x="395" y="718"/>
                    </a:cubicBezTo>
                    <a:cubicBezTo>
                      <a:pt x="392" y="720"/>
                      <a:pt x="389" y="723"/>
                      <a:pt x="391" y="728"/>
                    </a:cubicBezTo>
                    <a:cubicBezTo>
                      <a:pt x="387" y="727"/>
                      <a:pt x="389" y="731"/>
                      <a:pt x="386" y="731"/>
                    </a:cubicBezTo>
                    <a:cubicBezTo>
                      <a:pt x="388" y="735"/>
                      <a:pt x="390" y="739"/>
                      <a:pt x="395" y="741"/>
                    </a:cubicBezTo>
                    <a:cubicBezTo>
                      <a:pt x="394" y="742"/>
                      <a:pt x="390" y="741"/>
                      <a:pt x="388" y="743"/>
                    </a:cubicBezTo>
                    <a:cubicBezTo>
                      <a:pt x="387" y="743"/>
                      <a:pt x="387" y="744"/>
                      <a:pt x="385" y="743"/>
                    </a:cubicBezTo>
                    <a:cubicBezTo>
                      <a:pt x="384" y="746"/>
                      <a:pt x="388" y="749"/>
                      <a:pt x="385" y="750"/>
                    </a:cubicBezTo>
                    <a:cubicBezTo>
                      <a:pt x="385" y="750"/>
                      <a:pt x="385" y="750"/>
                      <a:pt x="384" y="750"/>
                    </a:cubicBezTo>
                    <a:cubicBezTo>
                      <a:pt x="380" y="750"/>
                      <a:pt x="381" y="753"/>
                      <a:pt x="377" y="751"/>
                    </a:cubicBezTo>
                    <a:cubicBezTo>
                      <a:pt x="376" y="748"/>
                      <a:pt x="372" y="745"/>
                      <a:pt x="374" y="743"/>
                    </a:cubicBezTo>
                    <a:cubicBezTo>
                      <a:pt x="373" y="743"/>
                      <a:pt x="372" y="744"/>
                      <a:pt x="370" y="743"/>
                    </a:cubicBezTo>
                    <a:cubicBezTo>
                      <a:pt x="372" y="738"/>
                      <a:pt x="367" y="737"/>
                      <a:pt x="364" y="734"/>
                    </a:cubicBezTo>
                    <a:cubicBezTo>
                      <a:pt x="362" y="734"/>
                      <a:pt x="365" y="738"/>
                      <a:pt x="361" y="737"/>
                    </a:cubicBezTo>
                    <a:cubicBezTo>
                      <a:pt x="364" y="735"/>
                      <a:pt x="358" y="732"/>
                      <a:pt x="362" y="731"/>
                    </a:cubicBezTo>
                    <a:cubicBezTo>
                      <a:pt x="362" y="730"/>
                      <a:pt x="360" y="730"/>
                      <a:pt x="360" y="728"/>
                    </a:cubicBezTo>
                    <a:cubicBezTo>
                      <a:pt x="359" y="729"/>
                      <a:pt x="359" y="730"/>
                      <a:pt x="358" y="732"/>
                    </a:cubicBezTo>
                    <a:cubicBezTo>
                      <a:pt x="356" y="732"/>
                      <a:pt x="358" y="729"/>
                      <a:pt x="358" y="728"/>
                    </a:cubicBezTo>
                    <a:cubicBezTo>
                      <a:pt x="358" y="726"/>
                      <a:pt x="356" y="729"/>
                      <a:pt x="355" y="726"/>
                    </a:cubicBezTo>
                    <a:cubicBezTo>
                      <a:pt x="358" y="725"/>
                      <a:pt x="354" y="723"/>
                      <a:pt x="355" y="720"/>
                    </a:cubicBezTo>
                    <a:cubicBezTo>
                      <a:pt x="353" y="721"/>
                      <a:pt x="352" y="720"/>
                      <a:pt x="351" y="719"/>
                    </a:cubicBezTo>
                    <a:cubicBezTo>
                      <a:pt x="351" y="719"/>
                      <a:pt x="351" y="718"/>
                      <a:pt x="351" y="718"/>
                    </a:cubicBezTo>
                    <a:cubicBezTo>
                      <a:pt x="353" y="716"/>
                      <a:pt x="352" y="718"/>
                      <a:pt x="355" y="718"/>
                    </a:cubicBezTo>
                    <a:cubicBezTo>
                      <a:pt x="354" y="713"/>
                      <a:pt x="356" y="710"/>
                      <a:pt x="350" y="709"/>
                    </a:cubicBezTo>
                    <a:cubicBezTo>
                      <a:pt x="350" y="708"/>
                      <a:pt x="349" y="708"/>
                      <a:pt x="348" y="708"/>
                    </a:cubicBezTo>
                    <a:cubicBezTo>
                      <a:pt x="348" y="707"/>
                      <a:pt x="350" y="706"/>
                      <a:pt x="350" y="705"/>
                    </a:cubicBezTo>
                    <a:cubicBezTo>
                      <a:pt x="354" y="704"/>
                      <a:pt x="352" y="708"/>
                      <a:pt x="355" y="708"/>
                    </a:cubicBezTo>
                    <a:cubicBezTo>
                      <a:pt x="353" y="703"/>
                      <a:pt x="356" y="701"/>
                      <a:pt x="353" y="698"/>
                    </a:cubicBezTo>
                    <a:cubicBezTo>
                      <a:pt x="353" y="698"/>
                      <a:pt x="352" y="697"/>
                      <a:pt x="352" y="697"/>
                    </a:cubicBezTo>
                    <a:cubicBezTo>
                      <a:pt x="352" y="693"/>
                      <a:pt x="351" y="682"/>
                      <a:pt x="347" y="679"/>
                    </a:cubicBezTo>
                    <a:cubicBezTo>
                      <a:pt x="344" y="683"/>
                      <a:pt x="346" y="684"/>
                      <a:pt x="348" y="690"/>
                    </a:cubicBezTo>
                    <a:cubicBezTo>
                      <a:pt x="344" y="689"/>
                      <a:pt x="340" y="682"/>
                      <a:pt x="344" y="679"/>
                    </a:cubicBezTo>
                    <a:cubicBezTo>
                      <a:pt x="340" y="677"/>
                      <a:pt x="340" y="670"/>
                      <a:pt x="341" y="666"/>
                    </a:cubicBezTo>
                    <a:cubicBezTo>
                      <a:pt x="341" y="662"/>
                      <a:pt x="338" y="663"/>
                      <a:pt x="337" y="660"/>
                    </a:cubicBezTo>
                    <a:cubicBezTo>
                      <a:pt x="340" y="627"/>
                      <a:pt x="331" y="599"/>
                      <a:pt x="334" y="563"/>
                    </a:cubicBezTo>
                    <a:cubicBezTo>
                      <a:pt x="335" y="561"/>
                      <a:pt x="335" y="553"/>
                      <a:pt x="334" y="551"/>
                    </a:cubicBezTo>
                    <a:cubicBezTo>
                      <a:pt x="331" y="529"/>
                      <a:pt x="306" y="530"/>
                      <a:pt x="296" y="516"/>
                    </a:cubicBezTo>
                    <a:cubicBezTo>
                      <a:pt x="296" y="514"/>
                      <a:pt x="296" y="513"/>
                      <a:pt x="296" y="511"/>
                    </a:cubicBezTo>
                    <a:cubicBezTo>
                      <a:pt x="286" y="497"/>
                      <a:pt x="282" y="477"/>
                      <a:pt x="268" y="467"/>
                    </a:cubicBezTo>
                    <a:cubicBezTo>
                      <a:pt x="269" y="462"/>
                      <a:pt x="267" y="461"/>
                      <a:pt x="265" y="458"/>
                    </a:cubicBezTo>
                    <a:cubicBezTo>
                      <a:pt x="266" y="453"/>
                      <a:pt x="271" y="452"/>
                      <a:pt x="273" y="448"/>
                    </a:cubicBezTo>
                    <a:cubicBezTo>
                      <a:pt x="272" y="448"/>
                      <a:pt x="270" y="445"/>
                      <a:pt x="267" y="444"/>
                    </a:cubicBezTo>
                    <a:cubicBezTo>
                      <a:pt x="267" y="430"/>
                      <a:pt x="277" y="427"/>
                      <a:pt x="280" y="415"/>
                    </a:cubicBezTo>
                    <a:cubicBezTo>
                      <a:pt x="293" y="412"/>
                      <a:pt x="286" y="382"/>
                      <a:pt x="278" y="377"/>
                    </a:cubicBezTo>
                    <a:cubicBezTo>
                      <a:pt x="275" y="377"/>
                      <a:pt x="275" y="380"/>
                      <a:pt x="272" y="381"/>
                    </a:cubicBezTo>
                    <a:cubicBezTo>
                      <a:pt x="272" y="383"/>
                      <a:pt x="272" y="384"/>
                      <a:pt x="274" y="384"/>
                    </a:cubicBezTo>
                    <a:cubicBezTo>
                      <a:pt x="274" y="386"/>
                      <a:pt x="271" y="385"/>
                      <a:pt x="271" y="387"/>
                    </a:cubicBezTo>
                    <a:cubicBezTo>
                      <a:pt x="263" y="380"/>
                      <a:pt x="253" y="382"/>
                      <a:pt x="249" y="370"/>
                    </a:cubicBezTo>
                    <a:cubicBezTo>
                      <a:pt x="248" y="372"/>
                      <a:pt x="247" y="372"/>
                      <a:pt x="244" y="371"/>
                    </a:cubicBezTo>
                    <a:cubicBezTo>
                      <a:pt x="247" y="359"/>
                      <a:pt x="235" y="358"/>
                      <a:pt x="237" y="351"/>
                    </a:cubicBezTo>
                    <a:cubicBezTo>
                      <a:pt x="221" y="352"/>
                      <a:pt x="211" y="340"/>
                      <a:pt x="201" y="333"/>
                    </a:cubicBezTo>
                    <a:cubicBezTo>
                      <a:pt x="198" y="334"/>
                      <a:pt x="195" y="335"/>
                      <a:pt x="192" y="336"/>
                    </a:cubicBezTo>
                    <a:cubicBezTo>
                      <a:pt x="175" y="330"/>
                      <a:pt x="158" y="324"/>
                      <a:pt x="148" y="311"/>
                    </a:cubicBezTo>
                    <a:cubicBezTo>
                      <a:pt x="154" y="300"/>
                      <a:pt x="145" y="283"/>
                      <a:pt x="135" y="277"/>
                    </a:cubicBezTo>
                    <a:cubicBezTo>
                      <a:pt x="135" y="275"/>
                      <a:pt x="136" y="274"/>
                      <a:pt x="137" y="272"/>
                    </a:cubicBezTo>
                    <a:cubicBezTo>
                      <a:pt x="132" y="269"/>
                      <a:pt x="130" y="259"/>
                      <a:pt x="125" y="259"/>
                    </a:cubicBezTo>
                    <a:cubicBezTo>
                      <a:pt x="124" y="256"/>
                      <a:pt x="126" y="249"/>
                      <a:pt x="125" y="243"/>
                    </a:cubicBezTo>
                    <a:cubicBezTo>
                      <a:pt x="123" y="242"/>
                      <a:pt x="120" y="241"/>
                      <a:pt x="118" y="239"/>
                    </a:cubicBezTo>
                    <a:cubicBezTo>
                      <a:pt x="115" y="243"/>
                      <a:pt x="119" y="250"/>
                      <a:pt x="118" y="255"/>
                    </a:cubicBezTo>
                    <a:cubicBezTo>
                      <a:pt x="119" y="254"/>
                      <a:pt x="122" y="253"/>
                      <a:pt x="121" y="256"/>
                    </a:cubicBezTo>
                    <a:cubicBezTo>
                      <a:pt x="121" y="256"/>
                      <a:pt x="120" y="255"/>
                      <a:pt x="120" y="255"/>
                    </a:cubicBezTo>
                    <a:cubicBezTo>
                      <a:pt x="118" y="264"/>
                      <a:pt x="128" y="270"/>
                      <a:pt x="126" y="283"/>
                    </a:cubicBezTo>
                    <a:cubicBezTo>
                      <a:pt x="127" y="287"/>
                      <a:pt x="129" y="284"/>
                      <a:pt x="131" y="287"/>
                    </a:cubicBezTo>
                    <a:cubicBezTo>
                      <a:pt x="132" y="290"/>
                      <a:pt x="130" y="292"/>
                      <a:pt x="129" y="293"/>
                    </a:cubicBezTo>
                    <a:cubicBezTo>
                      <a:pt x="127" y="286"/>
                      <a:pt x="115" y="283"/>
                      <a:pt x="121" y="274"/>
                    </a:cubicBezTo>
                    <a:cubicBezTo>
                      <a:pt x="119" y="269"/>
                      <a:pt x="110" y="270"/>
                      <a:pt x="110" y="263"/>
                    </a:cubicBezTo>
                    <a:cubicBezTo>
                      <a:pt x="112" y="264"/>
                      <a:pt x="114" y="263"/>
                      <a:pt x="115" y="263"/>
                    </a:cubicBezTo>
                    <a:cubicBezTo>
                      <a:pt x="114" y="252"/>
                      <a:pt x="106" y="247"/>
                      <a:pt x="109" y="233"/>
                    </a:cubicBezTo>
                    <a:cubicBezTo>
                      <a:pt x="99" y="227"/>
                      <a:pt x="93" y="214"/>
                      <a:pt x="94" y="201"/>
                    </a:cubicBezTo>
                    <a:cubicBezTo>
                      <a:pt x="97" y="200"/>
                      <a:pt x="95" y="194"/>
                      <a:pt x="95" y="191"/>
                    </a:cubicBezTo>
                    <a:cubicBezTo>
                      <a:pt x="101" y="176"/>
                      <a:pt x="108" y="163"/>
                      <a:pt x="120" y="155"/>
                    </a:cubicBezTo>
                    <a:cubicBezTo>
                      <a:pt x="117" y="153"/>
                      <a:pt x="120" y="142"/>
                      <a:pt x="125" y="142"/>
                    </a:cubicBezTo>
                    <a:cubicBezTo>
                      <a:pt x="121" y="139"/>
                      <a:pt x="118" y="135"/>
                      <a:pt x="117" y="129"/>
                    </a:cubicBezTo>
                    <a:cubicBezTo>
                      <a:pt x="119" y="127"/>
                      <a:pt x="124" y="129"/>
                      <a:pt x="126" y="127"/>
                    </a:cubicBezTo>
                    <a:cubicBezTo>
                      <a:pt x="126" y="125"/>
                      <a:pt x="123" y="127"/>
                      <a:pt x="121" y="126"/>
                    </a:cubicBezTo>
                    <a:cubicBezTo>
                      <a:pt x="123" y="124"/>
                      <a:pt x="121" y="119"/>
                      <a:pt x="125" y="119"/>
                    </a:cubicBezTo>
                    <a:cubicBezTo>
                      <a:pt x="125" y="118"/>
                      <a:pt x="123" y="118"/>
                      <a:pt x="121" y="118"/>
                    </a:cubicBezTo>
                    <a:cubicBezTo>
                      <a:pt x="121" y="114"/>
                      <a:pt x="125" y="116"/>
                      <a:pt x="125" y="113"/>
                    </a:cubicBezTo>
                    <a:cubicBezTo>
                      <a:pt x="122" y="111"/>
                      <a:pt x="124" y="113"/>
                      <a:pt x="120" y="114"/>
                    </a:cubicBezTo>
                    <a:cubicBezTo>
                      <a:pt x="120" y="110"/>
                      <a:pt x="121" y="108"/>
                      <a:pt x="125" y="109"/>
                    </a:cubicBezTo>
                    <a:cubicBezTo>
                      <a:pt x="126" y="105"/>
                      <a:pt x="125" y="105"/>
                      <a:pt x="126" y="102"/>
                    </a:cubicBezTo>
                    <a:cubicBezTo>
                      <a:pt x="124" y="103"/>
                      <a:pt x="123" y="106"/>
                      <a:pt x="123" y="101"/>
                    </a:cubicBezTo>
                    <a:cubicBezTo>
                      <a:pt x="121" y="102"/>
                      <a:pt x="122" y="105"/>
                      <a:pt x="118" y="105"/>
                    </a:cubicBezTo>
                    <a:cubicBezTo>
                      <a:pt x="119" y="101"/>
                      <a:pt x="117" y="103"/>
                      <a:pt x="117" y="105"/>
                    </a:cubicBezTo>
                    <a:cubicBezTo>
                      <a:pt x="114" y="103"/>
                      <a:pt x="118" y="101"/>
                      <a:pt x="119" y="99"/>
                    </a:cubicBezTo>
                    <a:cubicBezTo>
                      <a:pt x="116" y="97"/>
                      <a:pt x="119" y="95"/>
                      <a:pt x="120" y="94"/>
                    </a:cubicBezTo>
                    <a:cubicBezTo>
                      <a:pt x="119" y="91"/>
                      <a:pt x="117" y="99"/>
                      <a:pt x="116" y="95"/>
                    </a:cubicBezTo>
                    <a:cubicBezTo>
                      <a:pt x="121" y="89"/>
                      <a:pt x="112" y="80"/>
                      <a:pt x="117" y="75"/>
                    </a:cubicBezTo>
                    <a:cubicBezTo>
                      <a:pt x="109" y="77"/>
                      <a:pt x="100" y="75"/>
                      <a:pt x="93" y="73"/>
                    </a:cubicBezTo>
                    <a:cubicBezTo>
                      <a:pt x="95" y="69"/>
                      <a:pt x="87" y="72"/>
                      <a:pt x="86" y="71"/>
                    </a:cubicBezTo>
                    <a:cubicBezTo>
                      <a:pt x="80" y="77"/>
                      <a:pt x="69" y="77"/>
                      <a:pt x="60" y="80"/>
                    </a:cubicBezTo>
                    <a:cubicBezTo>
                      <a:pt x="63" y="75"/>
                      <a:pt x="72" y="73"/>
                      <a:pt x="79" y="70"/>
                    </a:cubicBezTo>
                    <a:cubicBezTo>
                      <a:pt x="67" y="67"/>
                      <a:pt x="61" y="78"/>
                      <a:pt x="50" y="79"/>
                    </a:cubicBezTo>
                    <a:cubicBezTo>
                      <a:pt x="48" y="80"/>
                      <a:pt x="53" y="81"/>
                      <a:pt x="50" y="83"/>
                    </a:cubicBezTo>
                    <a:cubicBezTo>
                      <a:pt x="32" y="87"/>
                      <a:pt x="20" y="97"/>
                      <a:pt x="0" y="99"/>
                    </a:cubicBezTo>
                    <a:cubicBezTo>
                      <a:pt x="9" y="92"/>
                      <a:pt x="24" y="91"/>
                      <a:pt x="32" y="84"/>
                    </a:cubicBezTo>
                    <a:cubicBezTo>
                      <a:pt x="30" y="82"/>
                      <a:pt x="26" y="81"/>
                      <a:pt x="25" y="84"/>
                    </a:cubicBezTo>
                    <a:cubicBezTo>
                      <a:pt x="24" y="78"/>
                      <a:pt x="17" y="82"/>
                      <a:pt x="16" y="85"/>
                    </a:cubicBezTo>
                    <a:cubicBezTo>
                      <a:pt x="14" y="83"/>
                      <a:pt x="14" y="84"/>
                      <a:pt x="12" y="83"/>
                    </a:cubicBezTo>
                    <a:cubicBezTo>
                      <a:pt x="16" y="81"/>
                      <a:pt x="19" y="78"/>
                      <a:pt x="22" y="74"/>
                    </a:cubicBezTo>
                    <a:cubicBezTo>
                      <a:pt x="17" y="74"/>
                      <a:pt x="16" y="77"/>
                      <a:pt x="12" y="77"/>
                    </a:cubicBezTo>
                    <a:cubicBezTo>
                      <a:pt x="11" y="70"/>
                      <a:pt x="15" y="70"/>
                      <a:pt x="21" y="71"/>
                    </a:cubicBezTo>
                    <a:cubicBezTo>
                      <a:pt x="20" y="69"/>
                      <a:pt x="15" y="71"/>
                      <a:pt x="15" y="69"/>
                    </a:cubicBezTo>
                    <a:cubicBezTo>
                      <a:pt x="24" y="56"/>
                      <a:pt x="46" y="62"/>
                      <a:pt x="56" y="50"/>
                    </a:cubicBezTo>
                    <a:cubicBezTo>
                      <a:pt x="52" y="54"/>
                      <a:pt x="45" y="50"/>
                      <a:pt x="38" y="51"/>
                    </a:cubicBezTo>
                    <a:cubicBezTo>
                      <a:pt x="37" y="48"/>
                      <a:pt x="39" y="47"/>
                      <a:pt x="42" y="47"/>
                    </a:cubicBezTo>
                    <a:cubicBezTo>
                      <a:pt x="42" y="46"/>
                      <a:pt x="38" y="47"/>
                      <a:pt x="38" y="46"/>
                    </a:cubicBezTo>
                    <a:cubicBezTo>
                      <a:pt x="45" y="44"/>
                      <a:pt x="51" y="41"/>
                      <a:pt x="60" y="41"/>
                    </a:cubicBezTo>
                    <a:cubicBezTo>
                      <a:pt x="60" y="42"/>
                      <a:pt x="59" y="42"/>
                      <a:pt x="59" y="43"/>
                    </a:cubicBezTo>
                    <a:cubicBezTo>
                      <a:pt x="62" y="43"/>
                      <a:pt x="64" y="43"/>
                      <a:pt x="67" y="43"/>
                    </a:cubicBezTo>
                    <a:cubicBezTo>
                      <a:pt x="69" y="42"/>
                      <a:pt x="67" y="38"/>
                      <a:pt x="70" y="39"/>
                    </a:cubicBezTo>
                    <a:cubicBezTo>
                      <a:pt x="69" y="38"/>
                      <a:pt x="67" y="38"/>
                      <a:pt x="66" y="38"/>
                    </a:cubicBezTo>
                    <a:cubicBezTo>
                      <a:pt x="66" y="36"/>
                      <a:pt x="68" y="32"/>
                      <a:pt x="64" y="32"/>
                    </a:cubicBezTo>
                    <a:cubicBezTo>
                      <a:pt x="85" y="26"/>
                      <a:pt x="110" y="14"/>
                      <a:pt x="136" y="19"/>
                    </a:cubicBezTo>
                    <a:cubicBezTo>
                      <a:pt x="151" y="21"/>
                      <a:pt x="167" y="22"/>
                      <a:pt x="180" y="24"/>
                    </a:cubicBezTo>
                    <a:cubicBezTo>
                      <a:pt x="177" y="28"/>
                      <a:pt x="184" y="28"/>
                      <a:pt x="187" y="29"/>
                    </a:cubicBezTo>
                    <a:cubicBezTo>
                      <a:pt x="195" y="22"/>
                      <a:pt x="205" y="27"/>
                      <a:pt x="216" y="23"/>
                    </a:cubicBezTo>
                    <a:cubicBezTo>
                      <a:pt x="213" y="25"/>
                      <a:pt x="224" y="21"/>
                      <a:pt x="229" y="21"/>
                    </a:cubicBezTo>
                    <a:cubicBezTo>
                      <a:pt x="230" y="23"/>
                      <a:pt x="228" y="23"/>
                      <a:pt x="228" y="25"/>
                    </a:cubicBezTo>
                    <a:cubicBezTo>
                      <a:pt x="231" y="26"/>
                      <a:pt x="232" y="24"/>
                      <a:pt x="234" y="23"/>
                    </a:cubicBezTo>
                    <a:cubicBezTo>
                      <a:pt x="234" y="23"/>
                      <a:pt x="235" y="23"/>
                      <a:pt x="236" y="23"/>
                    </a:cubicBezTo>
                    <a:cubicBezTo>
                      <a:pt x="236" y="25"/>
                      <a:pt x="235" y="25"/>
                      <a:pt x="235" y="26"/>
                    </a:cubicBezTo>
                    <a:cubicBezTo>
                      <a:pt x="236" y="27"/>
                      <a:pt x="236" y="26"/>
                      <a:pt x="237" y="25"/>
                    </a:cubicBezTo>
                    <a:cubicBezTo>
                      <a:pt x="248" y="22"/>
                      <a:pt x="257" y="29"/>
                      <a:pt x="268" y="30"/>
                    </a:cubicBezTo>
                    <a:cubicBezTo>
                      <a:pt x="266" y="32"/>
                      <a:pt x="263" y="32"/>
                      <a:pt x="261" y="33"/>
                    </a:cubicBezTo>
                    <a:cubicBezTo>
                      <a:pt x="266" y="39"/>
                      <a:pt x="280" y="31"/>
                      <a:pt x="286" y="36"/>
                    </a:cubicBezTo>
                    <a:cubicBezTo>
                      <a:pt x="287" y="39"/>
                      <a:pt x="282" y="37"/>
                      <a:pt x="283" y="39"/>
                    </a:cubicBezTo>
                    <a:cubicBezTo>
                      <a:pt x="283" y="42"/>
                      <a:pt x="285" y="38"/>
                      <a:pt x="287" y="39"/>
                    </a:cubicBezTo>
                    <a:cubicBezTo>
                      <a:pt x="287" y="36"/>
                      <a:pt x="289" y="35"/>
                      <a:pt x="288" y="31"/>
                    </a:cubicBezTo>
                    <a:cubicBezTo>
                      <a:pt x="291" y="32"/>
                      <a:pt x="292" y="30"/>
                      <a:pt x="294" y="29"/>
                    </a:cubicBezTo>
                    <a:cubicBezTo>
                      <a:pt x="297" y="28"/>
                      <a:pt x="299" y="28"/>
                      <a:pt x="303" y="28"/>
                    </a:cubicBezTo>
                    <a:cubicBezTo>
                      <a:pt x="303" y="30"/>
                      <a:pt x="302" y="30"/>
                      <a:pt x="302" y="31"/>
                    </a:cubicBezTo>
                    <a:cubicBezTo>
                      <a:pt x="304" y="31"/>
                      <a:pt x="305" y="33"/>
                      <a:pt x="308" y="32"/>
                    </a:cubicBezTo>
                    <a:cubicBezTo>
                      <a:pt x="314" y="35"/>
                      <a:pt x="324" y="32"/>
                      <a:pt x="330" y="31"/>
                    </a:cubicBezTo>
                    <a:cubicBezTo>
                      <a:pt x="332" y="31"/>
                      <a:pt x="334" y="31"/>
                      <a:pt x="335" y="31"/>
                    </a:cubicBezTo>
                    <a:close/>
                    <a:moveTo>
                      <a:pt x="318" y="367"/>
                    </a:moveTo>
                    <a:cubicBezTo>
                      <a:pt x="319" y="370"/>
                      <a:pt x="316" y="369"/>
                      <a:pt x="316" y="372"/>
                    </a:cubicBezTo>
                    <a:cubicBezTo>
                      <a:pt x="317" y="373"/>
                      <a:pt x="318" y="374"/>
                      <a:pt x="318" y="376"/>
                    </a:cubicBezTo>
                    <a:cubicBezTo>
                      <a:pt x="319" y="376"/>
                      <a:pt x="320" y="375"/>
                      <a:pt x="321" y="375"/>
                    </a:cubicBezTo>
                    <a:cubicBezTo>
                      <a:pt x="321" y="371"/>
                      <a:pt x="321" y="368"/>
                      <a:pt x="318" y="367"/>
                    </a:cubicBezTo>
                    <a:close/>
                    <a:moveTo>
                      <a:pt x="244" y="359"/>
                    </a:moveTo>
                    <a:cubicBezTo>
                      <a:pt x="244" y="359"/>
                      <a:pt x="244" y="360"/>
                      <a:pt x="244" y="360"/>
                    </a:cubicBezTo>
                    <a:cubicBezTo>
                      <a:pt x="246" y="362"/>
                      <a:pt x="245" y="360"/>
                      <a:pt x="246" y="363"/>
                    </a:cubicBezTo>
                    <a:cubicBezTo>
                      <a:pt x="247" y="363"/>
                      <a:pt x="248" y="363"/>
                      <a:pt x="249" y="363"/>
                    </a:cubicBezTo>
                    <a:cubicBezTo>
                      <a:pt x="249" y="360"/>
                      <a:pt x="247" y="359"/>
                      <a:pt x="244" y="359"/>
                    </a:cubicBezTo>
                    <a:close/>
                    <a:moveTo>
                      <a:pt x="131" y="134"/>
                    </a:moveTo>
                    <a:cubicBezTo>
                      <a:pt x="132" y="134"/>
                      <a:pt x="133" y="134"/>
                      <a:pt x="133" y="133"/>
                    </a:cubicBezTo>
                    <a:cubicBezTo>
                      <a:pt x="132" y="133"/>
                      <a:pt x="130" y="133"/>
                      <a:pt x="129" y="133"/>
                    </a:cubicBezTo>
                    <a:cubicBezTo>
                      <a:pt x="128" y="137"/>
                      <a:pt x="132" y="141"/>
                      <a:pt x="128" y="143"/>
                    </a:cubicBezTo>
                    <a:cubicBezTo>
                      <a:pt x="130" y="143"/>
                      <a:pt x="131" y="144"/>
                      <a:pt x="132" y="145"/>
                    </a:cubicBezTo>
                    <a:cubicBezTo>
                      <a:pt x="135" y="143"/>
                      <a:pt x="134" y="138"/>
                      <a:pt x="135" y="135"/>
                    </a:cubicBezTo>
                    <a:cubicBezTo>
                      <a:pt x="133" y="135"/>
                      <a:pt x="131" y="135"/>
                      <a:pt x="131" y="134"/>
                    </a:cubicBezTo>
                    <a:close/>
                    <a:moveTo>
                      <a:pt x="128" y="91"/>
                    </a:moveTo>
                    <a:cubicBezTo>
                      <a:pt x="128" y="90"/>
                      <a:pt x="128" y="89"/>
                      <a:pt x="128" y="89"/>
                    </a:cubicBezTo>
                    <a:cubicBezTo>
                      <a:pt x="127" y="89"/>
                      <a:pt x="127" y="88"/>
                      <a:pt x="126" y="88"/>
                    </a:cubicBezTo>
                    <a:cubicBezTo>
                      <a:pt x="127" y="90"/>
                      <a:pt x="124" y="90"/>
                      <a:pt x="123" y="91"/>
                    </a:cubicBezTo>
                    <a:cubicBezTo>
                      <a:pt x="123" y="89"/>
                      <a:pt x="124" y="89"/>
                      <a:pt x="124" y="88"/>
                    </a:cubicBezTo>
                    <a:cubicBezTo>
                      <a:pt x="120" y="88"/>
                      <a:pt x="123" y="91"/>
                      <a:pt x="121" y="93"/>
                    </a:cubicBezTo>
                    <a:cubicBezTo>
                      <a:pt x="124" y="92"/>
                      <a:pt x="125" y="91"/>
                      <a:pt x="128" y="91"/>
                    </a:cubicBezTo>
                    <a:close/>
                    <a:moveTo>
                      <a:pt x="129" y="86"/>
                    </a:moveTo>
                    <a:cubicBezTo>
                      <a:pt x="129" y="85"/>
                      <a:pt x="131" y="85"/>
                      <a:pt x="131" y="84"/>
                    </a:cubicBezTo>
                    <a:cubicBezTo>
                      <a:pt x="126" y="83"/>
                      <a:pt x="133" y="81"/>
                      <a:pt x="130" y="79"/>
                    </a:cubicBezTo>
                    <a:cubicBezTo>
                      <a:pt x="129" y="81"/>
                      <a:pt x="125" y="85"/>
                      <a:pt x="129" y="86"/>
                    </a:cubicBezTo>
                    <a:close/>
                    <a:moveTo>
                      <a:pt x="225" y="41"/>
                    </a:moveTo>
                    <a:cubicBezTo>
                      <a:pt x="227" y="45"/>
                      <a:pt x="217" y="45"/>
                      <a:pt x="214" y="48"/>
                    </a:cubicBezTo>
                    <a:cubicBezTo>
                      <a:pt x="220" y="49"/>
                      <a:pt x="221" y="44"/>
                      <a:pt x="227" y="46"/>
                    </a:cubicBezTo>
                    <a:cubicBezTo>
                      <a:pt x="227" y="47"/>
                      <a:pt x="226" y="47"/>
                      <a:pt x="226" y="47"/>
                    </a:cubicBezTo>
                    <a:cubicBezTo>
                      <a:pt x="231" y="45"/>
                      <a:pt x="242" y="45"/>
                      <a:pt x="241" y="41"/>
                    </a:cubicBezTo>
                    <a:cubicBezTo>
                      <a:pt x="240" y="42"/>
                      <a:pt x="233" y="42"/>
                      <a:pt x="232" y="41"/>
                    </a:cubicBezTo>
                    <a:cubicBezTo>
                      <a:pt x="233" y="40"/>
                      <a:pt x="237" y="41"/>
                      <a:pt x="238" y="39"/>
                    </a:cubicBezTo>
                    <a:cubicBezTo>
                      <a:pt x="235" y="37"/>
                      <a:pt x="230" y="41"/>
                      <a:pt x="225" y="41"/>
                    </a:cubicBezTo>
                    <a:close/>
                    <a:moveTo>
                      <a:pt x="231" y="63"/>
                    </a:moveTo>
                    <a:cubicBezTo>
                      <a:pt x="234" y="69"/>
                      <a:pt x="222" y="67"/>
                      <a:pt x="216" y="68"/>
                    </a:cubicBezTo>
                    <a:cubicBezTo>
                      <a:pt x="224" y="74"/>
                      <a:pt x="241" y="68"/>
                      <a:pt x="246" y="63"/>
                    </a:cubicBezTo>
                    <a:cubicBezTo>
                      <a:pt x="241" y="63"/>
                      <a:pt x="236" y="63"/>
                      <a:pt x="231" y="63"/>
                    </a:cubicBezTo>
                    <a:close/>
                    <a:moveTo>
                      <a:pt x="260" y="114"/>
                    </a:moveTo>
                    <a:cubicBezTo>
                      <a:pt x="264" y="113"/>
                      <a:pt x="257" y="116"/>
                      <a:pt x="260" y="120"/>
                    </a:cubicBezTo>
                    <a:cubicBezTo>
                      <a:pt x="264" y="118"/>
                      <a:pt x="261" y="122"/>
                      <a:pt x="264" y="122"/>
                    </a:cubicBezTo>
                    <a:cubicBezTo>
                      <a:pt x="266" y="120"/>
                      <a:pt x="268" y="110"/>
                      <a:pt x="263" y="110"/>
                    </a:cubicBezTo>
                    <a:cubicBezTo>
                      <a:pt x="262" y="111"/>
                      <a:pt x="260" y="112"/>
                      <a:pt x="260" y="114"/>
                    </a:cubicBezTo>
                    <a:close/>
                    <a:moveTo>
                      <a:pt x="260" y="129"/>
                    </a:moveTo>
                    <a:cubicBezTo>
                      <a:pt x="262" y="129"/>
                      <a:pt x="265" y="125"/>
                      <a:pt x="263" y="123"/>
                    </a:cubicBezTo>
                    <a:cubicBezTo>
                      <a:pt x="262" y="125"/>
                      <a:pt x="261" y="127"/>
                      <a:pt x="260" y="129"/>
                    </a:cubicBezTo>
                    <a:close/>
                    <a:moveTo>
                      <a:pt x="270" y="151"/>
                    </a:moveTo>
                    <a:cubicBezTo>
                      <a:pt x="280" y="150"/>
                      <a:pt x="293" y="150"/>
                      <a:pt x="305" y="152"/>
                    </a:cubicBezTo>
                    <a:cubicBezTo>
                      <a:pt x="304" y="148"/>
                      <a:pt x="306" y="147"/>
                      <a:pt x="307" y="144"/>
                    </a:cubicBezTo>
                    <a:cubicBezTo>
                      <a:pt x="304" y="144"/>
                      <a:pt x="302" y="142"/>
                      <a:pt x="302" y="139"/>
                    </a:cubicBezTo>
                    <a:cubicBezTo>
                      <a:pt x="288" y="140"/>
                      <a:pt x="281" y="145"/>
                      <a:pt x="270" y="151"/>
                    </a:cubicBezTo>
                    <a:close/>
                    <a:moveTo>
                      <a:pt x="312" y="154"/>
                    </a:moveTo>
                    <a:cubicBezTo>
                      <a:pt x="309" y="155"/>
                      <a:pt x="308" y="153"/>
                      <a:pt x="306" y="153"/>
                    </a:cubicBezTo>
                    <a:cubicBezTo>
                      <a:pt x="302" y="156"/>
                      <a:pt x="294" y="157"/>
                      <a:pt x="289" y="157"/>
                    </a:cubicBezTo>
                    <a:cubicBezTo>
                      <a:pt x="286" y="164"/>
                      <a:pt x="278" y="172"/>
                      <a:pt x="278" y="181"/>
                    </a:cubicBezTo>
                    <a:cubicBezTo>
                      <a:pt x="288" y="176"/>
                      <a:pt x="289" y="160"/>
                      <a:pt x="301" y="157"/>
                    </a:cubicBezTo>
                    <a:cubicBezTo>
                      <a:pt x="303" y="157"/>
                      <a:pt x="305" y="158"/>
                      <a:pt x="307" y="160"/>
                    </a:cubicBezTo>
                    <a:cubicBezTo>
                      <a:pt x="307" y="164"/>
                      <a:pt x="300" y="166"/>
                      <a:pt x="302" y="168"/>
                    </a:cubicBezTo>
                    <a:cubicBezTo>
                      <a:pt x="302" y="167"/>
                      <a:pt x="304" y="167"/>
                      <a:pt x="306" y="167"/>
                    </a:cubicBezTo>
                    <a:cubicBezTo>
                      <a:pt x="306" y="168"/>
                      <a:pt x="305" y="172"/>
                      <a:pt x="307" y="172"/>
                    </a:cubicBezTo>
                    <a:cubicBezTo>
                      <a:pt x="310" y="168"/>
                      <a:pt x="313" y="163"/>
                      <a:pt x="316" y="160"/>
                    </a:cubicBezTo>
                    <a:cubicBezTo>
                      <a:pt x="316" y="161"/>
                      <a:pt x="316" y="162"/>
                      <a:pt x="316" y="164"/>
                    </a:cubicBezTo>
                    <a:cubicBezTo>
                      <a:pt x="319" y="164"/>
                      <a:pt x="319" y="162"/>
                      <a:pt x="322" y="163"/>
                    </a:cubicBezTo>
                    <a:cubicBezTo>
                      <a:pt x="321" y="160"/>
                      <a:pt x="321" y="157"/>
                      <a:pt x="318" y="156"/>
                    </a:cubicBezTo>
                    <a:cubicBezTo>
                      <a:pt x="317" y="154"/>
                      <a:pt x="314" y="155"/>
                      <a:pt x="312" y="154"/>
                    </a:cubicBezTo>
                    <a:close/>
                    <a:moveTo>
                      <a:pt x="319" y="172"/>
                    </a:moveTo>
                    <a:cubicBezTo>
                      <a:pt x="325" y="170"/>
                      <a:pt x="335" y="171"/>
                      <a:pt x="338" y="166"/>
                    </a:cubicBezTo>
                    <a:cubicBezTo>
                      <a:pt x="333" y="169"/>
                      <a:pt x="320" y="165"/>
                      <a:pt x="319" y="172"/>
                    </a:cubicBezTo>
                    <a:close/>
                    <a:moveTo>
                      <a:pt x="297" y="181"/>
                    </a:moveTo>
                    <a:cubicBezTo>
                      <a:pt x="306" y="183"/>
                      <a:pt x="315" y="178"/>
                      <a:pt x="321" y="174"/>
                    </a:cubicBezTo>
                    <a:cubicBezTo>
                      <a:pt x="312" y="176"/>
                      <a:pt x="304" y="178"/>
                      <a:pt x="297" y="181"/>
                    </a:cubicBezTo>
                    <a:close/>
                    <a:moveTo>
                      <a:pt x="337" y="528"/>
                    </a:moveTo>
                    <a:cubicBezTo>
                      <a:pt x="337" y="524"/>
                      <a:pt x="333" y="524"/>
                      <a:pt x="331" y="522"/>
                    </a:cubicBezTo>
                    <a:cubicBezTo>
                      <a:pt x="330" y="527"/>
                      <a:pt x="335" y="526"/>
                      <a:pt x="337" y="528"/>
                    </a:cubicBezTo>
                    <a:close/>
                    <a:moveTo>
                      <a:pt x="124" y="100"/>
                    </a:moveTo>
                    <a:cubicBezTo>
                      <a:pt x="124" y="99"/>
                      <a:pt x="126" y="96"/>
                      <a:pt x="124" y="94"/>
                    </a:cubicBezTo>
                    <a:cubicBezTo>
                      <a:pt x="125" y="95"/>
                      <a:pt x="123" y="95"/>
                      <a:pt x="122" y="96"/>
                    </a:cubicBezTo>
                    <a:cubicBezTo>
                      <a:pt x="125" y="96"/>
                      <a:pt x="122" y="101"/>
                      <a:pt x="124" y="100"/>
                    </a:cubicBezTo>
                    <a:close/>
                    <a:moveTo>
                      <a:pt x="438" y="20"/>
                    </a:moveTo>
                    <a:cubicBezTo>
                      <a:pt x="447" y="23"/>
                      <a:pt x="442" y="15"/>
                      <a:pt x="438" y="20"/>
                    </a:cubicBezTo>
                    <a:close/>
                    <a:moveTo>
                      <a:pt x="426" y="39"/>
                    </a:moveTo>
                    <a:cubicBezTo>
                      <a:pt x="425" y="44"/>
                      <a:pt x="432" y="43"/>
                      <a:pt x="433" y="40"/>
                    </a:cubicBezTo>
                    <a:cubicBezTo>
                      <a:pt x="431" y="39"/>
                      <a:pt x="429" y="38"/>
                      <a:pt x="426" y="39"/>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97" name="Freeform 48"/>
              <p:cNvSpPr/>
              <p:nvPr/>
            </p:nvSpPr>
            <p:spPr bwMode="auto">
              <a:xfrm>
                <a:off x="3684" y="759"/>
                <a:ext cx="15" cy="17"/>
              </a:xfrm>
              <a:custGeom>
                <a:avLst/>
                <a:gdLst>
                  <a:gd name="T0" fmla="*/ 6 w 6"/>
                  <a:gd name="T1" fmla="*/ 4 h 7"/>
                  <a:gd name="T2" fmla="*/ 0 w 6"/>
                  <a:gd name="T3" fmla="*/ 4 h 7"/>
                  <a:gd name="T4" fmla="*/ 2 w 6"/>
                  <a:gd name="T5" fmla="*/ 3 h 7"/>
                  <a:gd name="T6" fmla="*/ 3 w 6"/>
                  <a:gd name="T7" fmla="*/ 0 h 7"/>
                  <a:gd name="T8" fmla="*/ 6 w 6"/>
                  <a:gd name="T9" fmla="*/ 4 h 7"/>
                </a:gdLst>
                <a:ahLst/>
                <a:cxnLst>
                  <a:cxn ang="0">
                    <a:pos x="T0" y="T1"/>
                  </a:cxn>
                  <a:cxn ang="0">
                    <a:pos x="T2" y="T3"/>
                  </a:cxn>
                  <a:cxn ang="0">
                    <a:pos x="T4" y="T5"/>
                  </a:cxn>
                  <a:cxn ang="0">
                    <a:pos x="T6" y="T7"/>
                  </a:cxn>
                  <a:cxn ang="0">
                    <a:pos x="T8" y="T9"/>
                  </a:cxn>
                </a:cxnLst>
                <a:rect l="0" t="0" r="r" b="b"/>
                <a:pathLst>
                  <a:path w="6" h="7">
                    <a:moveTo>
                      <a:pt x="6" y="4"/>
                    </a:moveTo>
                    <a:cubicBezTo>
                      <a:pt x="5" y="7"/>
                      <a:pt x="2" y="4"/>
                      <a:pt x="0" y="4"/>
                    </a:cubicBezTo>
                    <a:cubicBezTo>
                      <a:pt x="0" y="3"/>
                      <a:pt x="1" y="4"/>
                      <a:pt x="2" y="3"/>
                    </a:cubicBezTo>
                    <a:cubicBezTo>
                      <a:pt x="5" y="4"/>
                      <a:pt x="3" y="1"/>
                      <a:pt x="3" y="0"/>
                    </a:cubicBezTo>
                    <a:cubicBezTo>
                      <a:pt x="5" y="1"/>
                      <a:pt x="5" y="3"/>
                      <a:pt x="6"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98" name="Freeform 49"/>
              <p:cNvSpPr/>
              <p:nvPr/>
            </p:nvSpPr>
            <p:spPr bwMode="auto">
              <a:xfrm>
                <a:off x="3935" y="764"/>
                <a:ext cx="33" cy="14"/>
              </a:xfrm>
              <a:custGeom>
                <a:avLst/>
                <a:gdLst>
                  <a:gd name="T0" fmla="*/ 2 w 14"/>
                  <a:gd name="T1" fmla="*/ 5 h 6"/>
                  <a:gd name="T2" fmla="*/ 0 w 14"/>
                  <a:gd name="T3" fmla="*/ 5 h 6"/>
                  <a:gd name="T4" fmla="*/ 14 w 14"/>
                  <a:gd name="T5" fmla="*/ 4 h 6"/>
                  <a:gd name="T6" fmla="*/ 2 w 14"/>
                  <a:gd name="T7" fmla="*/ 5 h 6"/>
                </a:gdLst>
                <a:ahLst/>
                <a:cxnLst>
                  <a:cxn ang="0">
                    <a:pos x="T0" y="T1"/>
                  </a:cxn>
                  <a:cxn ang="0">
                    <a:pos x="T2" y="T3"/>
                  </a:cxn>
                  <a:cxn ang="0">
                    <a:pos x="T4" y="T5"/>
                  </a:cxn>
                  <a:cxn ang="0">
                    <a:pos x="T6" y="T7"/>
                  </a:cxn>
                </a:cxnLst>
                <a:rect l="0" t="0" r="r" b="b"/>
                <a:pathLst>
                  <a:path w="14" h="6">
                    <a:moveTo>
                      <a:pt x="2" y="5"/>
                    </a:moveTo>
                    <a:cubicBezTo>
                      <a:pt x="1" y="5"/>
                      <a:pt x="1" y="5"/>
                      <a:pt x="0" y="5"/>
                    </a:cubicBezTo>
                    <a:cubicBezTo>
                      <a:pt x="2" y="0"/>
                      <a:pt x="9" y="5"/>
                      <a:pt x="14" y="4"/>
                    </a:cubicBezTo>
                    <a:cubicBezTo>
                      <a:pt x="12" y="6"/>
                      <a:pt x="6" y="5"/>
                      <a:pt x="2" y="5"/>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99" name="Freeform 50"/>
              <p:cNvSpPr/>
              <p:nvPr/>
            </p:nvSpPr>
            <p:spPr bwMode="auto">
              <a:xfrm>
                <a:off x="2047" y="1769"/>
                <a:ext cx="19" cy="24"/>
              </a:xfrm>
              <a:custGeom>
                <a:avLst/>
                <a:gdLst>
                  <a:gd name="T0" fmla="*/ 7 w 8"/>
                  <a:gd name="T1" fmla="*/ 0 h 10"/>
                  <a:gd name="T2" fmla="*/ 7 w 8"/>
                  <a:gd name="T3" fmla="*/ 3 h 10"/>
                  <a:gd name="T4" fmla="*/ 5 w 8"/>
                  <a:gd name="T5" fmla="*/ 7 h 10"/>
                  <a:gd name="T6" fmla="*/ 0 w 8"/>
                  <a:gd name="T7" fmla="*/ 7 h 10"/>
                  <a:gd name="T8" fmla="*/ 7 w 8"/>
                  <a:gd name="T9" fmla="*/ 0 h 10"/>
                </a:gdLst>
                <a:ahLst/>
                <a:cxnLst>
                  <a:cxn ang="0">
                    <a:pos x="T0" y="T1"/>
                  </a:cxn>
                  <a:cxn ang="0">
                    <a:pos x="T2" y="T3"/>
                  </a:cxn>
                  <a:cxn ang="0">
                    <a:pos x="T4" y="T5"/>
                  </a:cxn>
                  <a:cxn ang="0">
                    <a:pos x="T6" y="T7"/>
                  </a:cxn>
                  <a:cxn ang="0">
                    <a:pos x="T8" y="T9"/>
                  </a:cxn>
                </a:cxnLst>
                <a:rect l="0" t="0" r="r" b="b"/>
                <a:pathLst>
                  <a:path w="8" h="10">
                    <a:moveTo>
                      <a:pt x="7" y="0"/>
                    </a:moveTo>
                    <a:cubicBezTo>
                      <a:pt x="7" y="0"/>
                      <a:pt x="8" y="1"/>
                      <a:pt x="7" y="3"/>
                    </a:cubicBezTo>
                    <a:cubicBezTo>
                      <a:pt x="6" y="5"/>
                      <a:pt x="0" y="4"/>
                      <a:pt x="5" y="7"/>
                    </a:cubicBezTo>
                    <a:cubicBezTo>
                      <a:pt x="3" y="7"/>
                      <a:pt x="1" y="10"/>
                      <a:pt x="0" y="7"/>
                    </a:cubicBezTo>
                    <a:cubicBezTo>
                      <a:pt x="1" y="4"/>
                      <a:pt x="4" y="2"/>
                      <a:pt x="7"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00" name="Freeform 51"/>
              <p:cNvSpPr/>
              <p:nvPr/>
            </p:nvSpPr>
            <p:spPr bwMode="auto">
              <a:xfrm>
                <a:off x="2251" y="792"/>
                <a:ext cx="26" cy="17"/>
              </a:xfrm>
              <a:custGeom>
                <a:avLst/>
                <a:gdLst>
                  <a:gd name="T0" fmla="*/ 4 w 11"/>
                  <a:gd name="T1" fmla="*/ 0 h 7"/>
                  <a:gd name="T2" fmla="*/ 10 w 11"/>
                  <a:gd name="T3" fmla="*/ 7 h 7"/>
                  <a:gd name="T4" fmla="*/ 8 w 11"/>
                  <a:gd name="T5" fmla="*/ 6 h 7"/>
                  <a:gd name="T6" fmla="*/ 4 w 11"/>
                  <a:gd name="T7" fmla="*/ 0 h 7"/>
                </a:gdLst>
                <a:ahLst/>
                <a:cxnLst>
                  <a:cxn ang="0">
                    <a:pos x="T0" y="T1"/>
                  </a:cxn>
                  <a:cxn ang="0">
                    <a:pos x="T2" y="T3"/>
                  </a:cxn>
                  <a:cxn ang="0">
                    <a:pos x="T4" y="T5"/>
                  </a:cxn>
                  <a:cxn ang="0">
                    <a:pos x="T6" y="T7"/>
                  </a:cxn>
                </a:cxnLst>
                <a:rect l="0" t="0" r="r" b="b"/>
                <a:pathLst>
                  <a:path w="11" h="7">
                    <a:moveTo>
                      <a:pt x="4" y="0"/>
                    </a:moveTo>
                    <a:cubicBezTo>
                      <a:pt x="7" y="1"/>
                      <a:pt x="9" y="3"/>
                      <a:pt x="10" y="7"/>
                    </a:cubicBezTo>
                    <a:cubicBezTo>
                      <a:pt x="9" y="6"/>
                      <a:pt x="8" y="7"/>
                      <a:pt x="8" y="6"/>
                    </a:cubicBezTo>
                    <a:cubicBezTo>
                      <a:pt x="11" y="3"/>
                      <a:pt x="0" y="4"/>
                      <a:pt x="4"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01" name="Freeform 52"/>
              <p:cNvSpPr/>
              <p:nvPr/>
            </p:nvSpPr>
            <p:spPr bwMode="auto">
              <a:xfrm>
                <a:off x="2083" y="795"/>
                <a:ext cx="21" cy="19"/>
              </a:xfrm>
              <a:custGeom>
                <a:avLst/>
                <a:gdLst>
                  <a:gd name="T0" fmla="*/ 0 w 9"/>
                  <a:gd name="T1" fmla="*/ 5 h 8"/>
                  <a:gd name="T2" fmla="*/ 0 w 9"/>
                  <a:gd name="T3" fmla="*/ 5 h 8"/>
                </a:gdLst>
                <a:ahLst/>
                <a:cxnLst>
                  <a:cxn ang="0">
                    <a:pos x="T0" y="T1"/>
                  </a:cxn>
                  <a:cxn ang="0">
                    <a:pos x="T2" y="T3"/>
                  </a:cxn>
                </a:cxnLst>
                <a:rect l="0" t="0" r="r" b="b"/>
                <a:pathLst>
                  <a:path w="9" h="8">
                    <a:moveTo>
                      <a:pt x="0" y="5"/>
                    </a:moveTo>
                    <a:cubicBezTo>
                      <a:pt x="4" y="0"/>
                      <a:pt x="9" y="8"/>
                      <a:pt x="0" y="5"/>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02" name="Freeform 53"/>
              <p:cNvSpPr/>
              <p:nvPr/>
            </p:nvSpPr>
            <p:spPr bwMode="auto">
              <a:xfrm>
                <a:off x="2923" y="804"/>
                <a:ext cx="14" cy="12"/>
              </a:xfrm>
              <a:custGeom>
                <a:avLst/>
                <a:gdLst>
                  <a:gd name="T0" fmla="*/ 2 w 6"/>
                  <a:gd name="T1" fmla="*/ 3 h 5"/>
                  <a:gd name="T2" fmla="*/ 4 w 6"/>
                  <a:gd name="T3" fmla="*/ 0 h 5"/>
                  <a:gd name="T4" fmla="*/ 3 w 6"/>
                  <a:gd name="T5" fmla="*/ 2 h 5"/>
                  <a:gd name="T6" fmla="*/ 6 w 6"/>
                  <a:gd name="T7" fmla="*/ 2 h 5"/>
                  <a:gd name="T8" fmla="*/ 3 w 6"/>
                  <a:gd name="T9" fmla="*/ 4 h 5"/>
                  <a:gd name="T10" fmla="*/ 2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2" y="3"/>
                    </a:moveTo>
                    <a:cubicBezTo>
                      <a:pt x="0" y="0"/>
                      <a:pt x="4" y="2"/>
                      <a:pt x="4" y="0"/>
                    </a:cubicBezTo>
                    <a:cubicBezTo>
                      <a:pt x="6" y="0"/>
                      <a:pt x="4" y="1"/>
                      <a:pt x="3" y="2"/>
                    </a:cubicBezTo>
                    <a:cubicBezTo>
                      <a:pt x="4" y="5"/>
                      <a:pt x="5" y="3"/>
                      <a:pt x="6" y="2"/>
                    </a:cubicBezTo>
                    <a:cubicBezTo>
                      <a:pt x="6" y="4"/>
                      <a:pt x="5" y="5"/>
                      <a:pt x="3" y="4"/>
                    </a:cubicBezTo>
                    <a:cubicBezTo>
                      <a:pt x="3" y="4"/>
                      <a:pt x="3" y="3"/>
                      <a:pt x="2"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03" name="Freeform 54"/>
              <p:cNvSpPr/>
              <p:nvPr/>
            </p:nvSpPr>
            <p:spPr bwMode="auto">
              <a:xfrm>
                <a:off x="3251" y="804"/>
                <a:ext cx="19" cy="17"/>
              </a:xfrm>
              <a:custGeom>
                <a:avLst/>
                <a:gdLst>
                  <a:gd name="T0" fmla="*/ 8 w 8"/>
                  <a:gd name="T1" fmla="*/ 4 h 7"/>
                  <a:gd name="T2" fmla="*/ 0 w 8"/>
                  <a:gd name="T3" fmla="*/ 4 h 7"/>
                  <a:gd name="T4" fmla="*/ 8 w 8"/>
                  <a:gd name="T5" fmla="*/ 4 h 7"/>
                </a:gdLst>
                <a:ahLst/>
                <a:cxnLst>
                  <a:cxn ang="0">
                    <a:pos x="T0" y="T1"/>
                  </a:cxn>
                  <a:cxn ang="0">
                    <a:pos x="T2" y="T3"/>
                  </a:cxn>
                  <a:cxn ang="0">
                    <a:pos x="T4" y="T5"/>
                  </a:cxn>
                </a:cxnLst>
                <a:rect l="0" t="0" r="r" b="b"/>
                <a:pathLst>
                  <a:path w="8" h="7">
                    <a:moveTo>
                      <a:pt x="8" y="4"/>
                    </a:moveTo>
                    <a:cubicBezTo>
                      <a:pt x="6" y="7"/>
                      <a:pt x="2" y="3"/>
                      <a:pt x="0" y="4"/>
                    </a:cubicBezTo>
                    <a:cubicBezTo>
                      <a:pt x="2" y="0"/>
                      <a:pt x="6" y="4"/>
                      <a:pt x="8"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04" name="Freeform 55"/>
              <p:cNvSpPr/>
              <p:nvPr/>
            </p:nvSpPr>
            <p:spPr bwMode="auto">
              <a:xfrm>
                <a:off x="1820" y="814"/>
                <a:ext cx="47" cy="19"/>
              </a:xfrm>
              <a:custGeom>
                <a:avLst/>
                <a:gdLst>
                  <a:gd name="T0" fmla="*/ 4 w 20"/>
                  <a:gd name="T1" fmla="*/ 6 h 8"/>
                  <a:gd name="T2" fmla="*/ 0 w 20"/>
                  <a:gd name="T3" fmla="*/ 5 h 8"/>
                  <a:gd name="T4" fmla="*/ 8 w 20"/>
                  <a:gd name="T5" fmla="*/ 0 h 8"/>
                  <a:gd name="T6" fmla="*/ 11 w 20"/>
                  <a:gd name="T7" fmla="*/ 7 h 8"/>
                  <a:gd name="T8" fmla="*/ 4 w 20"/>
                  <a:gd name="T9" fmla="*/ 6 h 8"/>
                </a:gdLst>
                <a:ahLst/>
                <a:cxnLst>
                  <a:cxn ang="0">
                    <a:pos x="T0" y="T1"/>
                  </a:cxn>
                  <a:cxn ang="0">
                    <a:pos x="T2" y="T3"/>
                  </a:cxn>
                  <a:cxn ang="0">
                    <a:pos x="T4" y="T5"/>
                  </a:cxn>
                  <a:cxn ang="0">
                    <a:pos x="T6" y="T7"/>
                  </a:cxn>
                  <a:cxn ang="0">
                    <a:pos x="T8" y="T9"/>
                  </a:cxn>
                </a:cxnLst>
                <a:rect l="0" t="0" r="r" b="b"/>
                <a:pathLst>
                  <a:path w="20" h="8">
                    <a:moveTo>
                      <a:pt x="4" y="6"/>
                    </a:moveTo>
                    <a:cubicBezTo>
                      <a:pt x="2" y="7"/>
                      <a:pt x="1" y="6"/>
                      <a:pt x="0" y="5"/>
                    </a:cubicBezTo>
                    <a:cubicBezTo>
                      <a:pt x="2" y="3"/>
                      <a:pt x="7" y="4"/>
                      <a:pt x="8" y="0"/>
                    </a:cubicBezTo>
                    <a:cubicBezTo>
                      <a:pt x="13" y="0"/>
                      <a:pt x="20" y="8"/>
                      <a:pt x="11" y="7"/>
                    </a:cubicBezTo>
                    <a:cubicBezTo>
                      <a:pt x="8" y="8"/>
                      <a:pt x="6" y="7"/>
                      <a:pt x="4" y="6"/>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05" name="Freeform 56"/>
              <p:cNvSpPr/>
              <p:nvPr/>
            </p:nvSpPr>
            <p:spPr bwMode="auto">
              <a:xfrm>
                <a:off x="3166" y="819"/>
                <a:ext cx="17" cy="11"/>
              </a:xfrm>
              <a:custGeom>
                <a:avLst/>
                <a:gdLst>
                  <a:gd name="T0" fmla="*/ 0 w 7"/>
                  <a:gd name="T1" fmla="*/ 3 h 5"/>
                  <a:gd name="T2" fmla="*/ 1 w 7"/>
                  <a:gd name="T3" fmla="*/ 0 h 5"/>
                  <a:gd name="T4" fmla="*/ 7 w 7"/>
                  <a:gd name="T5" fmla="*/ 1 h 5"/>
                  <a:gd name="T6" fmla="*/ 0 w 7"/>
                  <a:gd name="T7" fmla="*/ 3 h 5"/>
                </a:gdLst>
                <a:ahLst/>
                <a:cxnLst>
                  <a:cxn ang="0">
                    <a:pos x="T0" y="T1"/>
                  </a:cxn>
                  <a:cxn ang="0">
                    <a:pos x="T2" y="T3"/>
                  </a:cxn>
                  <a:cxn ang="0">
                    <a:pos x="T4" y="T5"/>
                  </a:cxn>
                  <a:cxn ang="0">
                    <a:pos x="T6" y="T7"/>
                  </a:cxn>
                </a:cxnLst>
                <a:rect l="0" t="0" r="r" b="b"/>
                <a:pathLst>
                  <a:path w="7" h="5">
                    <a:moveTo>
                      <a:pt x="0" y="3"/>
                    </a:moveTo>
                    <a:cubicBezTo>
                      <a:pt x="0" y="2"/>
                      <a:pt x="1" y="2"/>
                      <a:pt x="1" y="0"/>
                    </a:cubicBezTo>
                    <a:cubicBezTo>
                      <a:pt x="3" y="0"/>
                      <a:pt x="4" y="2"/>
                      <a:pt x="7" y="1"/>
                    </a:cubicBezTo>
                    <a:cubicBezTo>
                      <a:pt x="7" y="4"/>
                      <a:pt x="2" y="5"/>
                      <a:pt x="0"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06" name="Freeform 57"/>
              <p:cNvSpPr/>
              <p:nvPr/>
            </p:nvSpPr>
            <p:spPr bwMode="auto">
              <a:xfrm>
                <a:off x="2019" y="823"/>
                <a:ext cx="30" cy="22"/>
              </a:xfrm>
              <a:custGeom>
                <a:avLst/>
                <a:gdLst>
                  <a:gd name="T0" fmla="*/ 13 w 13"/>
                  <a:gd name="T1" fmla="*/ 3 h 9"/>
                  <a:gd name="T2" fmla="*/ 7 w 13"/>
                  <a:gd name="T3" fmla="*/ 1 h 9"/>
                  <a:gd name="T4" fmla="*/ 7 w 13"/>
                  <a:gd name="T5" fmla="*/ 4 h 9"/>
                  <a:gd name="T6" fmla="*/ 12 w 13"/>
                  <a:gd name="T7" fmla="*/ 6 h 9"/>
                  <a:gd name="T8" fmla="*/ 7 w 13"/>
                  <a:gd name="T9" fmla="*/ 7 h 9"/>
                  <a:gd name="T10" fmla="*/ 6 w 13"/>
                  <a:gd name="T11" fmla="*/ 4 h 9"/>
                  <a:gd name="T12" fmla="*/ 4 w 13"/>
                  <a:gd name="T13" fmla="*/ 3 h 9"/>
                  <a:gd name="T14" fmla="*/ 6 w 13"/>
                  <a:gd name="T15" fmla="*/ 0 h 9"/>
                  <a:gd name="T16" fmla="*/ 13 w 13"/>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3" y="3"/>
                    </a:moveTo>
                    <a:cubicBezTo>
                      <a:pt x="10" y="4"/>
                      <a:pt x="11" y="0"/>
                      <a:pt x="7" y="1"/>
                    </a:cubicBezTo>
                    <a:cubicBezTo>
                      <a:pt x="8" y="2"/>
                      <a:pt x="11" y="4"/>
                      <a:pt x="7" y="4"/>
                    </a:cubicBezTo>
                    <a:cubicBezTo>
                      <a:pt x="8" y="6"/>
                      <a:pt x="10" y="6"/>
                      <a:pt x="12" y="6"/>
                    </a:cubicBezTo>
                    <a:cubicBezTo>
                      <a:pt x="11" y="8"/>
                      <a:pt x="8" y="9"/>
                      <a:pt x="7" y="7"/>
                    </a:cubicBezTo>
                    <a:cubicBezTo>
                      <a:pt x="7" y="5"/>
                      <a:pt x="6" y="5"/>
                      <a:pt x="6" y="4"/>
                    </a:cubicBezTo>
                    <a:cubicBezTo>
                      <a:pt x="10" y="4"/>
                      <a:pt x="4" y="0"/>
                      <a:pt x="4" y="3"/>
                    </a:cubicBezTo>
                    <a:cubicBezTo>
                      <a:pt x="0" y="2"/>
                      <a:pt x="6" y="2"/>
                      <a:pt x="6" y="0"/>
                    </a:cubicBezTo>
                    <a:cubicBezTo>
                      <a:pt x="10" y="0"/>
                      <a:pt x="11" y="2"/>
                      <a:pt x="13"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07" name="Freeform 58"/>
              <p:cNvSpPr/>
              <p:nvPr/>
            </p:nvSpPr>
            <p:spPr bwMode="auto">
              <a:xfrm>
                <a:off x="2859" y="821"/>
                <a:ext cx="28" cy="19"/>
              </a:xfrm>
              <a:custGeom>
                <a:avLst/>
                <a:gdLst>
                  <a:gd name="T0" fmla="*/ 3 w 12"/>
                  <a:gd name="T1" fmla="*/ 8 h 8"/>
                  <a:gd name="T2" fmla="*/ 6 w 12"/>
                  <a:gd name="T3" fmla="*/ 6 h 8"/>
                  <a:gd name="T4" fmla="*/ 0 w 12"/>
                  <a:gd name="T5" fmla="*/ 4 h 8"/>
                  <a:gd name="T6" fmla="*/ 6 w 12"/>
                  <a:gd name="T7" fmla="*/ 0 h 8"/>
                  <a:gd name="T8" fmla="*/ 10 w 12"/>
                  <a:gd name="T9" fmla="*/ 3 h 8"/>
                  <a:gd name="T10" fmla="*/ 12 w 12"/>
                  <a:gd name="T11" fmla="*/ 5 h 8"/>
                  <a:gd name="T12" fmla="*/ 3 w 1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3" y="8"/>
                    </a:moveTo>
                    <a:cubicBezTo>
                      <a:pt x="3" y="6"/>
                      <a:pt x="5" y="6"/>
                      <a:pt x="6" y="6"/>
                    </a:cubicBezTo>
                    <a:cubicBezTo>
                      <a:pt x="5" y="5"/>
                      <a:pt x="2" y="5"/>
                      <a:pt x="0" y="4"/>
                    </a:cubicBezTo>
                    <a:cubicBezTo>
                      <a:pt x="3" y="4"/>
                      <a:pt x="3" y="0"/>
                      <a:pt x="6" y="0"/>
                    </a:cubicBezTo>
                    <a:cubicBezTo>
                      <a:pt x="4" y="4"/>
                      <a:pt x="7" y="2"/>
                      <a:pt x="10" y="3"/>
                    </a:cubicBezTo>
                    <a:cubicBezTo>
                      <a:pt x="10" y="5"/>
                      <a:pt x="12" y="4"/>
                      <a:pt x="12" y="5"/>
                    </a:cubicBezTo>
                    <a:cubicBezTo>
                      <a:pt x="7" y="4"/>
                      <a:pt x="7" y="8"/>
                      <a:pt x="3" y="8"/>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08" name="Freeform 59"/>
              <p:cNvSpPr/>
              <p:nvPr/>
            </p:nvSpPr>
            <p:spPr bwMode="auto">
              <a:xfrm>
                <a:off x="1742" y="819"/>
                <a:ext cx="33" cy="19"/>
              </a:xfrm>
              <a:custGeom>
                <a:avLst/>
                <a:gdLst>
                  <a:gd name="T0" fmla="*/ 14 w 14"/>
                  <a:gd name="T1" fmla="*/ 7 h 8"/>
                  <a:gd name="T2" fmla="*/ 8 w 14"/>
                  <a:gd name="T3" fmla="*/ 6 h 8"/>
                  <a:gd name="T4" fmla="*/ 9 w 14"/>
                  <a:gd name="T5" fmla="*/ 3 h 8"/>
                  <a:gd name="T6" fmla="*/ 0 w 14"/>
                  <a:gd name="T7" fmla="*/ 4 h 8"/>
                  <a:gd name="T8" fmla="*/ 0 w 14"/>
                  <a:gd name="T9" fmla="*/ 3 h 8"/>
                  <a:gd name="T10" fmla="*/ 11 w 14"/>
                  <a:gd name="T11" fmla="*/ 4 h 8"/>
                  <a:gd name="T12" fmla="*/ 14 w 14"/>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14" y="7"/>
                    </a:moveTo>
                    <a:cubicBezTo>
                      <a:pt x="11" y="8"/>
                      <a:pt x="10" y="6"/>
                      <a:pt x="8" y="6"/>
                    </a:cubicBezTo>
                    <a:cubicBezTo>
                      <a:pt x="8" y="5"/>
                      <a:pt x="9" y="5"/>
                      <a:pt x="9" y="3"/>
                    </a:cubicBezTo>
                    <a:cubicBezTo>
                      <a:pt x="5" y="3"/>
                      <a:pt x="3" y="3"/>
                      <a:pt x="0" y="4"/>
                    </a:cubicBezTo>
                    <a:cubicBezTo>
                      <a:pt x="0" y="4"/>
                      <a:pt x="0" y="4"/>
                      <a:pt x="0" y="3"/>
                    </a:cubicBezTo>
                    <a:cubicBezTo>
                      <a:pt x="3" y="1"/>
                      <a:pt x="10" y="0"/>
                      <a:pt x="11" y="4"/>
                    </a:cubicBezTo>
                    <a:cubicBezTo>
                      <a:pt x="10" y="6"/>
                      <a:pt x="13" y="5"/>
                      <a:pt x="14" y="7"/>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09" name="Freeform 61"/>
              <p:cNvSpPr/>
              <p:nvPr/>
            </p:nvSpPr>
            <p:spPr bwMode="auto">
              <a:xfrm>
                <a:off x="2490" y="861"/>
                <a:ext cx="14" cy="10"/>
              </a:xfrm>
              <a:custGeom>
                <a:avLst/>
                <a:gdLst>
                  <a:gd name="T0" fmla="*/ 6 w 6"/>
                  <a:gd name="T1" fmla="*/ 3 h 4"/>
                  <a:gd name="T2" fmla="*/ 0 w 6"/>
                  <a:gd name="T3" fmla="*/ 4 h 4"/>
                  <a:gd name="T4" fmla="*/ 5 w 6"/>
                  <a:gd name="T5" fmla="*/ 0 h 4"/>
                  <a:gd name="T6" fmla="*/ 4 w 6"/>
                  <a:gd name="T7" fmla="*/ 2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4" y="3"/>
                      <a:pt x="3" y="4"/>
                      <a:pt x="0" y="4"/>
                    </a:cubicBezTo>
                    <a:cubicBezTo>
                      <a:pt x="2" y="2"/>
                      <a:pt x="3" y="1"/>
                      <a:pt x="5" y="0"/>
                    </a:cubicBezTo>
                    <a:cubicBezTo>
                      <a:pt x="5" y="0"/>
                      <a:pt x="4" y="1"/>
                      <a:pt x="4" y="2"/>
                    </a:cubicBezTo>
                    <a:cubicBezTo>
                      <a:pt x="5" y="1"/>
                      <a:pt x="6" y="2"/>
                      <a:pt x="6"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10" name="Freeform 63"/>
              <p:cNvSpPr/>
              <p:nvPr/>
            </p:nvSpPr>
            <p:spPr bwMode="auto">
              <a:xfrm>
                <a:off x="2229" y="871"/>
                <a:ext cx="14" cy="14"/>
              </a:xfrm>
              <a:custGeom>
                <a:avLst/>
                <a:gdLst>
                  <a:gd name="T0" fmla="*/ 6 w 6"/>
                  <a:gd name="T1" fmla="*/ 4 h 6"/>
                  <a:gd name="T2" fmla="*/ 0 w 6"/>
                  <a:gd name="T3" fmla="*/ 5 h 6"/>
                  <a:gd name="T4" fmla="*/ 6 w 6"/>
                  <a:gd name="T5" fmla="*/ 4 h 6"/>
                </a:gdLst>
                <a:ahLst/>
                <a:cxnLst>
                  <a:cxn ang="0">
                    <a:pos x="T0" y="T1"/>
                  </a:cxn>
                  <a:cxn ang="0">
                    <a:pos x="T2" y="T3"/>
                  </a:cxn>
                  <a:cxn ang="0">
                    <a:pos x="T4" y="T5"/>
                  </a:cxn>
                </a:cxnLst>
                <a:rect l="0" t="0" r="r" b="b"/>
                <a:pathLst>
                  <a:path w="6" h="6">
                    <a:moveTo>
                      <a:pt x="6" y="4"/>
                    </a:moveTo>
                    <a:cubicBezTo>
                      <a:pt x="4" y="2"/>
                      <a:pt x="3" y="6"/>
                      <a:pt x="0" y="5"/>
                    </a:cubicBezTo>
                    <a:cubicBezTo>
                      <a:pt x="0" y="4"/>
                      <a:pt x="6" y="0"/>
                      <a:pt x="6"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11" name="Freeform 66"/>
              <p:cNvSpPr/>
              <p:nvPr/>
            </p:nvSpPr>
            <p:spPr bwMode="auto">
              <a:xfrm>
                <a:off x="1342" y="947"/>
                <a:ext cx="19" cy="16"/>
              </a:xfrm>
              <a:custGeom>
                <a:avLst/>
                <a:gdLst>
                  <a:gd name="T0" fmla="*/ 5 w 8"/>
                  <a:gd name="T1" fmla="*/ 0 h 7"/>
                  <a:gd name="T2" fmla="*/ 6 w 8"/>
                  <a:gd name="T3" fmla="*/ 5 h 7"/>
                  <a:gd name="T4" fmla="*/ 4 w 8"/>
                  <a:gd name="T5" fmla="*/ 7 h 7"/>
                  <a:gd name="T6" fmla="*/ 5 w 8"/>
                  <a:gd name="T7" fmla="*/ 0 h 7"/>
                </a:gdLst>
                <a:ahLst/>
                <a:cxnLst>
                  <a:cxn ang="0">
                    <a:pos x="T0" y="T1"/>
                  </a:cxn>
                  <a:cxn ang="0">
                    <a:pos x="T2" y="T3"/>
                  </a:cxn>
                  <a:cxn ang="0">
                    <a:pos x="T4" y="T5"/>
                  </a:cxn>
                  <a:cxn ang="0">
                    <a:pos x="T6" y="T7"/>
                  </a:cxn>
                </a:cxnLst>
                <a:rect l="0" t="0" r="r" b="b"/>
                <a:pathLst>
                  <a:path w="8" h="7">
                    <a:moveTo>
                      <a:pt x="5" y="0"/>
                    </a:moveTo>
                    <a:cubicBezTo>
                      <a:pt x="8" y="2"/>
                      <a:pt x="1" y="4"/>
                      <a:pt x="6" y="5"/>
                    </a:cubicBezTo>
                    <a:cubicBezTo>
                      <a:pt x="6" y="6"/>
                      <a:pt x="4" y="6"/>
                      <a:pt x="4" y="7"/>
                    </a:cubicBezTo>
                    <a:cubicBezTo>
                      <a:pt x="0" y="6"/>
                      <a:pt x="4" y="2"/>
                      <a:pt x="5"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12" name="Freeform 67"/>
              <p:cNvSpPr/>
              <p:nvPr/>
            </p:nvSpPr>
            <p:spPr bwMode="auto">
              <a:xfrm>
                <a:off x="4366" y="949"/>
                <a:ext cx="14" cy="9"/>
              </a:xfrm>
              <a:custGeom>
                <a:avLst/>
                <a:gdLst>
                  <a:gd name="T0" fmla="*/ 1 w 6"/>
                  <a:gd name="T1" fmla="*/ 0 h 4"/>
                  <a:gd name="T2" fmla="*/ 5 w 6"/>
                  <a:gd name="T3" fmla="*/ 0 h 4"/>
                  <a:gd name="T4" fmla="*/ 1 w 6"/>
                  <a:gd name="T5" fmla="*/ 0 h 4"/>
                </a:gdLst>
                <a:ahLst/>
                <a:cxnLst>
                  <a:cxn ang="0">
                    <a:pos x="T0" y="T1"/>
                  </a:cxn>
                  <a:cxn ang="0">
                    <a:pos x="T2" y="T3"/>
                  </a:cxn>
                  <a:cxn ang="0">
                    <a:pos x="T4" y="T5"/>
                  </a:cxn>
                </a:cxnLst>
                <a:rect l="0" t="0" r="r" b="b"/>
                <a:pathLst>
                  <a:path w="6" h="4">
                    <a:moveTo>
                      <a:pt x="1" y="0"/>
                    </a:moveTo>
                    <a:cubicBezTo>
                      <a:pt x="2" y="0"/>
                      <a:pt x="3" y="0"/>
                      <a:pt x="5" y="0"/>
                    </a:cubicBezTo>
                    <a:cubicBezTo>
                      <a:pt x="6" y="4"/>
                      <a:pt x="0" y="4"/>
                      <a:pt x="1"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13" name="Freeform 68"/>
              <p:cNvSpPr/>
              <p:nvPr/>
            </p:nvSpPr>
            <p:spPr bwMode="auto">
              <a:xfrm>
                <a:off x="2646" y="951"/>
                <a:ext cx="92" cy="121"/>
              </a:xfrm>
              <a:custGeom>
                <a:avLst/>
                <a:gdLst>
                  <a:gd name="T0" fmla="*/ 17 w 39"/>
                  <a:gd name="T1" fmla="*/ 2 h 51"/>
                  <a:gd name="T2" fmla="*/ 12 w 39"/>
                  <a:gd name="T3" fmla="*/ 6 h 51"/>
                  <a:gd name="T4" fmla="*/ 19 w 39"/>
                  <a:gd name="T5" fmla="*/ 7 h 51"/>
                  <a:gd name="T6" fmla="*/ 16 w 39"/>
                  <a:gd name="T7" fmla="*/ 15 h 51"/>
                  <a:gd name="T8" fmla="*/ 28 w 39"/>
                  <a:gd name="T9" fmla="*/ 35 h 51"/>
                  <a:gd name="T10" fmla="*/ 34 w 39"/>
                  <a:gd name="T11" fmla="*/ 34 h 51"/>
                  <a:gd name="T12" fmla="*/ 33 w 39"/>
                  <a:gd name="T13" fmla="*/ 43 h 51"/>
                  <a:gd name="T14" fmla="*/ 0 w 39"/>
                  <a:gd name="T15" fmla="*/ 51 h 51"/>
                  <a:gd name="T16" fmla="*/ 12 w 39"/>
                  <a:gd name="T17" fmla="*/ 44 h 51"/>
                  <a:gd name="T18" fmla="*/ 3 w 39"/>
                  <a:gd name="T19" fmla="*/ 41 h 51"/>
                  <a:gd name="T20" fmla="*/ 9 w 39"/>
                  <a:gd name="T21" fmla="*/ 36 h 51"/>
                  <a:gd name="T22" fmla="*/ 7 w 39"/>
                  <a:gd name="T23" fmla="*/ 33 h 51"/>
                  <a:gd name="T24" fmla="*/ 13 w 39"/>
                  <a:gd name="T25" fmla="*/ 32 h 51"/>
                  <a:gd name="T26" fmla="*/ 15 w 39"/>
                  <a:gd name="T27" fmla="*/ 28 h 51"/>
                  <a:gd name="T28" fmla="*/ 13 w 39"/>
                  <a:gd name="T29" fmla="*/ 23 h 51"/>
                  <a:gd name="T30" fmla="*/ 5 w 39"/>
                  <a:gd name="T31" fmla="*/ 24 h 51"/>
                  <a:gd name="T32" fmla="*/ 8 w 39"/>
                  <a:gd name="T33" fmla="*/ 18 h 51"/>
                  <a:gd name="T34" fmla="*/ 5 w 39"/>
                  <a:gd name="T35" fmla="*/ 14 h 51"/>
                  <a:gd name="T36" fmla="*/ 2 w 39"/>
                  <a:gd name="T37" fmla="*/ 14 h 51"/>
                  <a:gd name="T38" fmla="*/ 4 w 39"/>
                  <a:gd name="T39" fmla="*/ 12 h 51"/>
                  <a:gd name="T40" fmla="*/ 0 w 39"/>
                  <a:gd name="T41" fmla="*/ 9 h 51"/>
                  <a:gd name="T42" fmla="*/ 17 w 39"/>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51">
                    <a:moveTo>
                      <a:pt x="17" y="2"/>
                    </a:moveTo>
                    <a:cubicBezTo>
                      <a:pt x="15" y="4"/>
                      <a:pt x="15" y="6"/>
                      <a:pt x="12" y="6"/>
                    </a:cubicBezTo>
                    <a:cubicBezTo>
                      <a:pt x="12" y="9"/>
                      <a:pt x="16" y="6"/>
                      <a:pt x="19" y="7"/>
                    </a:cubicBezTo>
                    <a:cubicBezTo>
                      <a:pt x="20" y="12"/>
                      <a:pt x="17" y="13"/>
                      <a:pt x="16" y="15"/>
                    </a:cubicBezTo>
                    <a:cubicBezTo>
                      <a:pt x="21" y="21"/>
                      <a:pt x="28" y="25"/>
                      <a:pt x="28" y="35"/>
                    </a:cubicBezTo>
                    <a:cubicBezTo>
                      <a:pt x="31" y="35"/>
                      <a:pt x="31" y="33"/>
                      <a:pt x="34" y="34"/>
                    </a:cubicBezTo>
                    <a:cubicBezTo>
                      <a:pt x="39" y="38"/>
                      <a:pt x="27" y="41"/>
                      <a:pt x="33" y="43"/>
                    </a:cubicBezTo>
                    <a:cubicBezTo>
                      <a:pt x="25" y="50"/>
                      <a:pt x="10" y="45"/>
                      <a:pt x="0" y="51"/>
                    </a:cubicBezTo>
                    <a:cubicBezTo>
                      <a:pt x="4" y="49"/>
                      <a:pt x="5" y="44"/>
                      <a:pt x="12" y="44"/>
                    </a:cubicBezTo>
                    <a:cubicBezTo>
                      <a:pt x="10" y="42"/>
                      <a:pt x="8" y="41"/>
                      <a:pt x="3" y="41"/>
                    </a:cubicBezTo>
                    <a:cubicBezTo>
                      <a:pt x="4" y="38"/>
                      <a:pt x="8" y="39"/>
                      <a:pt x="9" y="36"/>
                    </a:cubicBezTo>
                    <a:cubicBezTo>
                      <a:pt x="7" y="34"/>
                      <a:pt x="8" y="34"/>
                      <a:pt x="7" y="33"/>
                    </a:cubicBezTo>
                    <a:cubicBezTo>
                      <a:pt x="7" y="31"/>
                      <a:pt x="11" y="32"/>
                      <a:pt x="13" y="32"/>
                    </a:cubicBezTo>
                    <a:cubicBezTo>
                      <a:pt x="14" y="32"/>
                      <a:pt x="13" y="29"/>
                      <a:pt x="15" y="28"/>
                    </a:cubicBezTo>
                    <a:cubicBezTo>
                      <a:pt x="14" y="27"/>
                      <a:pt x="12" y="26"/>
                      <a:pt x="13" y="23"/>
                    </a:cubicBezTo>
                    <a:cubicBezTo>
                      <a:pt x="9" y="22"/>
                      <a:pt x="9" y="25"/>
                      <a:pt x="5" y="24"/>
                    </a:cubicBezTo>
                    <a:cubicBezTo>
                      <a:pt x="5" y="22"/>
                      <a:pt x="6" y="20"/>
                      <a:pt x="8" y="18"/>
                    </a:cubicBezTo>
                    <a:cubicBezTo>
                      <a:pt x="7" y="17"/>
                      <a:pt x="2" y="18"/>
                      <a:pt x="5" y="14"/>
                    </a:cubicBezTo>
                    <a:cubicBezTo>
                      <a:pt x="3" y="14"/>
                      <a:pt x="3" y="16"/>
                      <a:pt x="2" y="14"/>
                    </a:cubicBezTo>
                    <a:cubicBezTo>
                      <a:pt x="0" y="13"/>
                      <a:pt x="3" y="13"/>
                      <a:pt x="4" y="12"/>
                    </a:cubicBezTo>
                    <a:cubicBezTo>
                      <a:pt x="3" y="10"/>
                      <a:pt x="2" y="10"/>
                      <a:pt x="0" y="9"/>
                    </a:cubicBezTo>
                    <a:cubicBezTo>
                      <a:pt x="6" y="9"/>
                      <a:pt x="7" y="0"/>
                      <a:pt x="17" y="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14" name="Freeform 69"/>
              <p:cNvSpPr/>
              <p:nvPr/>
            </p:nvSpPr>
            <p:spPr bwMode="auto">
              <a:xfrm>
                <a:off x="1155" y="956"/>
                <a:ext cx="19" cy="12"/>
              </a:xfrm>
              <a:custGeom>
                <a:avLst/>
                <a:gdLst>
                  <a:gd name="T0" fmla="*/ 7 w 8"/>
                  <a:gd name="T1" fmla="*/ 1 h 5"/>
                  <a:gd name="T2" fmla="*/ 1 w 8"/>
                  <a:gd name="T3" fmla="*/ 2 h 5"/>
                  <a:gd name="T4" fmla="*/ 7 w 8"/>
                  <a:gd name="T5" fmla="*/ 1 h 5"/>
                </a:gdLst>
                <a:ahLst/>
                <a:cxnLst>
                  <a:cxn ang="0">
                    <a:pos x="T0" y="T1"/>
                  </a:cxn>
                  <a:cxn ang="0">
                    <a:pos x="T2" y="T3"/>
                  </a:cxn>
                  <a:cxn ang="0">
                    <a:pos x="T4" y="T5"/>
                  </a:cxn>
                </a:cxnLst>
                <a:rect l="0" t="0" r="r" b="b"/>
                <a:pathLst>
                  <a:path w="8" h="5">
                    <a:moveTo>
                      <a:pt x="7" y="1"/>
                    </a:moveTo>
                    <a:cubicBezTo>
                      <a:pt x="8" y="3"/>
                      <a:pt x="0" y="5"/>
                      <a:pt x="1" y="2"/>
                    </a:cubicBezTo>
                    <a:cubicBezTo>
                      <a:pt x="4" y="2"/>
                      <a:pt x="4" y="0"/>
                      <a:pt x="7"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15" name="Freeform 70"/>
              <p:cNvSpPr/>
              <p:nvPr/>
            </p:nvSpPr>
            <p:spPr bwMode="auto">
              <a:xfrm>
                <a:off x="1330" y="968"/>
                <a:ext cx="19" cy="12"/>
              </a:xfrm>
              <a:custGeom>
                <a:avLst/>
                <a:gdLst>
                  <a:gd name="T0" fmla="*/ 1 w 8"/>
                  <a:gd name="T1" fmla="*/ 5 h 5"/>
                  <a:gd name="T2" fmla="*/ 4 w 8"/>
                  <a:gd name="T3" fmla="*/ 0 h 5"/>
                  <a:gd name="T4" fmla="*/ 3 w 8"/>
                  <a:gd name="T5" fmla="*/ 3 h 5"/>
                  <a:gd name="T6" fmla="*/ 6 w 8"/>
                  <a:gd name="T7" fmla="*/ 0 h 5"/>
                  <a:gd name="T8" fmla="*/ 8 w 8"/>
                  <a:gd name="T9" fmla="*/ 1 h 5"/>
                  <a:gd name="T10" fmla="*/ 8 w 8"/>
                  <a:gd name="T11" fmla="*/ 3 h 5"/>
                  <a:gd name="T12" fmla="*/ 1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5"/>
                    </a:moveTo>
                    <a:cubicBezTo>
                      <a:pt x="3" y="3"/>
                      <a:pt x="0" y="0"/>
                      <a:pt x="4" y="0"/>
                    </a:cubicBezTo>
                    <a:cubicBezTo>
                      <a:pt x="4" y="1"/>
                      <a:pt x="3" y="1"/>
                      <a:pt x="3" y="3"/>
                    </a:cubicBezTo>
                    <a:cubicBezTo>
                      <a:pt x="4" y="2"/>
                      <a:pt x="7" y="2"/>
                      <a:pt x="6" y="0"/>
                    </a:cubicBezTo>
                    <a:cubicBezTo>
                      <a:pt x="7" y="0"/>
                      <a:pt x="7" y="1"/>
                      <a:pt x="8" y="1"/>
                    </a:cubicBezTo>
                    <a:cubicBezTo>
                      <a:pt x="8" y="1"/>
                      <a:pt x="8" y="2"/>
                      <a:pt x="8" y="3"/>
                    </a:cubicBezTo>
                    <a:cubicBezTo>
                      <a:pt x="5" y="3"/>
                      <a:pt x="4" y="4"/>
                      <a:pt x="1" y="5"/>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16" name="Freeform 71"/>
              <p:cNvSpPr/>
              <p:nvPr/>
            </p:nvSpPr>
            <p:spPr bwMode="auto">
              <a:xfrm>
                <a:off x="1884" y="980"/>
                <a:ext cx="16" cy="14"/>
              </a:xfrm>
              <a:custGeom>
                <a:avLst/>
                <a:gdLst>
                  <a:gd name="T0" fmla="*/ 7 w 7"/>
                  <a:gd name="T1" fmla="*/ 2 h 6"/>
                  <a:gd name="T2" fmla="*/ 0 w 7"/>
                  <a:gd name="T3" fmla="*/ 6 h 6"/>
                  <a:gd name="T4" fmla="*/ 7 w 7"/>
                  <a:gd name="T5" fmla="*/ 2 h 6"/>
                </a:gdLst>
                <a:ahLst/>
                <a:cxnLst>
                  <a:cxn ang="0">
                    <a:pos x="T0" y="T1"/>
                  </a:cxn>
                  <a:cxn ang="0">
                    <a:pos x="T2" y="T3"/>
                  </a:cxn>
                  <a:cxn ang="0">
                    <a:pos x="T4" y="T5"/>
                  </a:cxn>
                </a:cxnLst>
                <a:rect l="0" t="0" r="r" b="b"/>
                <a:pathLst>
                  <a:path w="7" h="6">
                    <a:moveTo>
                      <a:pt x="7" y="2"/>
                    </a:moveTo>
                    <a:cubicBezTo>
                      <a:pt x="6" y="5"/>
                      <a:pt x="3" y="5"/>
                      <a:pt x="0" y="6"/>
                    </a:cubicBezTo>
                    <a:cubicBezTo>
                      <a:pt x="0" y="3"/>
                      <a:pt x="5" y="0"/>
                      <a:pt x="7" y="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17" name="Freeform 72"/>
              <p:cNvSpPr/>
              <p:nvPr/>
            </p:nvSpPr>
            <p:spPr bwMode="auto">
              <a:xfrm>
                <a:off x="1335" y="982"/>
                <a:ext cx="9" cy="17"/>
              </a:xfrm>
              <a:custGeom>
                <a:avLst/>
                <a:gdLst>
                  <a:gd name="T0" fmla="*/ 0 w 4"/>
                  <a:gd name="T1" fmla="*/ 2 h 7"/>
                  <a:gd name="T2" fmla="*/ 2 w 4"/>
                  <a:gd name="T3" fmla="*/ 0 h 7"/>
                  <a:gd name="T4" fmla="*/ 2 w 4"/>
                  <a:gd name="T5" fmla="*/ 6 h 7"/>
                  <a:gd name="T6" fmla="*/ 0 w 4"/>
                  <a:gd name="T7" fmla="*/ 2 h 7"/>
                </a:gdLst>
                <a:ahLst/>
                <a:cxnLst>
                  <a:cxn ang="0">
                    <a:pos x="T0" y="T1"/>
                  </a:cxn>
                  <a:cxn ang="0">
                    <a:pos x="T2" y="T3"/>
                  </a:cxn>
                  <a:cxn ang="0">
                    <a:pos x="T4" y="T5"/>
                  </a:cxn>
                  <a:cxn ang="0">
                    <a:pos x="T6" y="T7"/>
                  </a:cxn>
                </a:cxnLst>
                <a:rect l="0" t="0" r="r" b="b"/>
                <a:pathLst>
                  <a:path w="4" h="7">
                    <a:moveTo>
                      <a:pt x="0" y="2"/>
                    </a:moveTo>
                    <a:cubicBezTo>
                      <a:pt x="1" y="1"/>
                      <a:pt x="3" y="1"/>
                      <a:pt x="2" y="0"/>
                    </a:cubicBezTo>
                    <a:cubicBezTo>
                      <a:pt x="4" y="2"/>
                      <a:pt x="2" y="5"/>
                      <a:pt x="2" y="6"/>
                    </a:cubicBezTo>
                    <a:cubicBezTo>
                      <a:pt x="0" y="7"/>
                      <a:pt x="3" y="2"/>
                      <a:pt x="0" y="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18" name="Freeform 73"/>
              <p:cNvSpPr/>
              <p:nvPr/>
            </p:nvSpPr>
            <p:spPr bwMode="auto">
              <a:xfrm>
                <a:off x="1302" y="1015"/>
                <a:ext cx="23" cy="26"/>
              </a:xfrm>
              <a:custGeom>
                <a:avLst/>
                <a:gdLst>
                  <a:gd name="T0" fmla="*/ 4 w 10"/>
                  <a:gd name="T1" fmla="*/ 0 h 11"/>
                  <a:gd name="T2" fmla="*/ 10 w 10"/>
                  <a:gd name="T3" fmla="*/ 0 h 11"/>
                  <a:gd name="T4" fmla="*/ 3 w 10"/>
                  <a:gd name="T5" fmla="*/ 11 h 11"/>
                  <a:gd name="T6" fmla="*/ 4 w 10"/>
                  <a:gd name="T7" fmla="*/ 0 h 11"/>
                </a:gdLst>
                <a:ahLst/>
                <a:cxnLst>
                  <a:cxn ang="0">
                    <a:pos x="T0" y="T1"/>
                  </a:cxn>
                  <a:cxn ang="0">
                    <a:pos x="T2" y="T3"/>
                  </a:cxn>
                  <a:cxn ang="0">
                    <a:pos x="T4" y="T5"/>
                  </a:cxn>
                  <a:cxn ang="0">
                    <a:pos x="T6" y="T7"/>
                  </a:cxn>
                </a:cxnLst>
                <a:rect l="0" t="0" r="r" b="b"/>
                <a:pathLst>
                  <a:path w="10" h="11">
                    <a:moveTo>
                      <a:pt x="4" y="0"/>
                    </a:moveTo>
                    <a:cubicBezTo>
                      <a:pt x="5" y="0"/>
                      <a:pt x="9" y="3"/>
                      <a:pt x="10" y="0"/>
                    </a:cubicBezTo>
                    <a:cubicBezTo>
                      <a:pt x="10" y="3"/>
                      <a:pt x="2" y="5"/>
                      <a:pt x="3" y="11"/>
                    </a:cubicBezTo>
                    <a:cubicBezTo>
                      <a:pt x="0" y="9"/>
                      <a:pt x="1" y="2"/>
                      <a:pt x="4"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19" name="Freeform 74"/>
              <p:cNvSpPr/>
              <p:nvPr/>
            </p:nvSpPr>
            <p:spPr bwMode="auto">
              <a:xfrm>
                <a:off x="944" y="1018"/>
                <a:ext cx="15" cy="7"/>
              </a:xfrm>
              <a:custGeom>
                <a:avLst/>
                <a:gdLst>
                  <a:gd name="T0" fmla="*/ 6 w 6"/>
                  <a:gd name="T1" fmla="*/ 0 h 3"/>
                  <a:gd name="T2" fmla="*/ 0 w 6"/>
                  <a:gd name="T3" fmla="*/ 3 h 3"/>
                  <a:gd name="T4" fmla="*/ 1 w 6"/>
                  <a:gd name="T5" fmla="*/ 0 h 3"/>
                  <a:gd name="T6" fmla="*/ 6 w 6"/>
                  <a:gd name="T7" fmla="*/ 0 h 3"/>
                </a:gdLst>
                <a:ahLst/>
                <a:cxnLst>
                  <a:cxn ang="0">
                    <a:pos x="T0" y="T1"/>
                  </a:cxn>
                  <a:cxn ang="0">
                    <a:pos x="T2" y="T3"/>
                  </a:cxn>
                  <a:cxn ang="0">
                    <a:pos x="T4" y="T5"/>
                  </a:cxn>
                  <a:cxn ang="0">
                    <a:pos x="T6" y="T7"/>
                  </a:cxn>
                </a:cxnLst>
                <a:rect l="0" t="0" r="r" b="b"/>
                <a:pathLst>
                  <a:path w="6" h="3">
                    <a:moveTo>
                      <a:pt x="6" y="0"/>
                    </a:moveTo>
                    <a:cubicBezTo>
                      <a:pt x="5" y="2"/>
                      <a:pt x="4" y="3"/>
                      <a:pt x="0" y="3"/>
                    </a:cubicBezTo>
                    <a:cubicBezTo>
                      <a:pt x="1" y="2"/>
                      <a:pt x="1" y="1"/>
                      <a:pt x="1" y="0"/>
                    </a:cubicBezTo>
                    <a:cubicBezTo>
                      <a:pt x="3" y="0"/>
                      <a:pt x="4" y="0"/>
                      <a:pt x="6"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20" name="Freeform 75"/>
              <p:cNvSpPr/>
              <p:nvPr/>
            </p:nvSpPr>
            <p:spPr bwMode="auto">
              <a:xfrm>
                <a:off x="1661" y="1051"/>
                <a:ext cx="12" cy="14"/>
              </a:xfrm>
              <a:custGeom>
                <a:avLst/>
                <a:gdLst>
                  <a:gd name="T0" fmla="*/ 3 w 5"/>
                  <a:gd name="T1" fmla="*/ 0 h 6"/>
                  <a:gd name="T2" fmla="*/ 0 w 5"/>
                  <a:gd name="T3" fmla="*/ 6 h 6"/>
                  <a:gd name="T4" fmla="*/ 3 w 5"/>
                  <a:gd name="T5" fmla="*/ 0 h 6"/>
                </a:gdLst>
                <a:ahLst/>
                <a:cxnLst>
                  <a:cxn ang="0">
                    <a:pos x="T0" y="T1"/>
                  </a:cxn>
                  <a:cxn ang="0">
                    <a:pos x="T2" y="T3"/>
                  </a:cxn>
                  <a:cxn ang="0">
                    <a:pos x="T4" y="T5"/>
                  </a:cxn>
                </a:cxnLst>
                <a:rect l="0" t="0" r="r" b="b"/>
                <a:pathLst>
                  <a:path w="5" h="6">
                    <a:moveTo>
                      <a:pt x="3" y="0"/>
                    </a:moveTo>
                    <a:cubicBezTo>
                      <a:pt x="5" y="2"/>
                      <a:pt x="2" y="6"/>
                      <a:pt x="0" y="6"/>
                    </a:cubicBezTo>
                    <a:cubicBezTo>
                      <a:pt x="1" y="4"/>
                      <a:pt x="2" y="2"/>
                      <a:pt x="3"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21" name="Freeform 76"/>
              <p:cNvSpPr/>
              <p:nvPr/>
            </p:nvSpPr>
            <p:spPr bwMode="auto">
              <a:xfrm>
                <a:off x="4688" y="1034"/>
                <a:ext cx="31" cy="15"/>
              </a:xfrm>
              <a:custGeom>
                <a:avLst/>
                <a:gdLst>
                  <a:gd name="T0" fmla="*/ 0 w 13"/>
                  <a:gd name="T1" fmla="*/ 4 h 6"/>
                  <a:gd name="T2" fmla="*/ 0 w 13"/>
                  <a:gd name="T3" fmla="*/ 4 h 6"/>
                </a:gdLst>
                <a:ahLst/>
                <a:cxnLst>
                  <a:cxn ang="0">
                    <a:pos x="T0" y="T1"/>
                  </a:cxn>
                  <a:cxn ang="0">
                    <a:pos x="T2" y="T3"/>
                  </a:cxn>
                </a:cxnLst>
                <a:rect l="0" t="0" r="r" b="b"/>
                <a:pathLst>
                  <a:path w="13" h="6">
                    <a:moveTo>
                      <a:pt x="0" y="4"/>
                    </a:moveTo>
                    <a:cubicBezTo>
                      <a:pt x="5" y="0"/>
                      <a:pt x="13" y="6"/>
                      <a:pt x="0"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22" name="Freeform 77"/>
              <p:cNvSpPr/>
              <p:nvPr/>
            </p:nvSpPr>
            <p:spPr bwMode="auto">
              <a:xfrm>
                <a:off x="2049" y="1049"/>
                <a:ext cx="81" cy="71"/>
              </a:xfrm>
              <a:custGeom>
                <a:avLst/>
                <a:gdLst>
                  <a:gd name="T0" fmla="*/ 28 w 34"/>
                  <a:gd name="T1" fmla="*/ 0 h 30"/>
                  <a:gd name="T2" fmla="*/ 18 w 34"/>
                  <a:gd name="T3" fmla="*/ 10 h 30"/>
                  <a:gd name="T4" fmla="*/ 24 w 34"/>
                  <a:gd name="T5" fmla="*/ 10 h 30"/>
                  <a:gd name="T6" fmla="*/ 21 w 34"/>
                  <a:gd name="T7" fmla="*/ 12 h 30"/>
                  <a:gd name="T8" fmla="*/ 31 w 34"/>
                  <a:gd name="T9" fmla="*/ 14 h 30"/>
                  <a:gd name="T10" fmla="*/ 32 w 34"/>
                  <a:gd name="T11" fmla="*/ 18 h 30"/>
                  <a:gd name="T12" fmla="*/ 28 w 34"/>
                  <a:gd name="T13" fmla="*/ 22 h 30"/>
                  <a:gd name="T14" fmla="*/ 30 w 34"/>
                  <a:gd name="T15" fmla="*/ 21 h 30"/>
                  <a:gd name="T16" fmla="*/ 32 w 34"/>
                  <a:gd name="T17" fmla="*/ 23 h 30"/>
                  <a:gd name="T18" fmla="*/ 26 w 34"/>
                  <a:gd name="T19" fmla="*/ 30 h 30"/>
                  <a:gd name="T20" fmla="*/ 24 w 34"/>
                  <a:gd name="T21" fmla="*/ 28 h 30"/>
                  <a:gd name="T22" fmla="*/ 26 w 34"/>
                  <a:gd name="T23" fmla="*/ 24 h 30"/>
                  <a:gd name="T24" fmla="*/ 15 w 34"/>
                  <a:gd name="T25" fmla="*/ 28 h 30"/>
                  <a:gd name="T26" fmla="*/ 20 w 34"/>
                  <a:gd name="T27" fmla="*/ 25 h 30"/>
                  <a:gd name="T28" fmla="*/ 17 w 34"/>
                  <a:gd name="T29" fmla="*/ 23 h 30"/>
                  <a:gd name="T30" fmla="*/ 3 w 34"/>
                  <a:gd name="T31" fmla="*/ 25 h 30"/>
                  <a:gd name="T32" fmla="*/ 4 w 34"/>
                  <a:gd name="T33" fmla="*/ 19 h 30"/>
                  <a:gd name="T34" fmla="*/ 28 w 34"/>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0">
                    <a:moveTo>
                      <a:pt x="28" y="0"/>
                    </a:moveTo>
                    <a:cubicBezTo>
                      <a:pt x="25" y="5"/>
                      <a:pt x="21" y="6"/>
                      <a:pt x="18" y="10"/>
                    </a:cubicBezTo>
                    <a:cubicBezTo>
                      <a:pt x="18" y="12"/>
                      <a:pt x="21" y="9"/>
                      <a:pt x="24" y="10"/>
                    </a:cubicBezTo>
                    <a:cubicBezTo>
                      <a:pt x="23" y="11"/>
                      <a:pt x="23" y="12"/>
                      <a:pt x="21" y="12"/>
                    </a:cubicBezTo>
                    <a:cubicBezTo>
                      <a:pt x="24" y="14"/>
                      <a:pt x="26" y="13"/>
                      <a:pt x="31" y="14"/>
                    </a:cubicBezTo>
                    <a:cubicBezTo>
                      <a:pt x="30" y="16"/>
                      <a:pt x="27" y="20"/>
                      <a:pt x="32" y="18"/>
                    </a:cubicBezTo>
                    <a:cubicBezTo>
                      <a:pt x="32" y="21"/>
                      <a:pt x="28" y="20"/>
                      <a:pt x="28" y="22"/>
                    </a:cubicBezTo>
                    <a:cubicBezTo>
                      <a:pt x="28" y="25"/>
                      <a:pt x="30" y="21"/>
                      <a:pt x="30" y="21"/>
                    </a:cubicBezTo>
                    <a:cubicBezTo>
                      <a:pt x="34" y="21"/>
                      <a:pt x="28" y="24"/>
                      <a:pt x="32" y="23"/>
                    </a:cubicBezTo>
                    <a:cubicBezTo>
                      <a:pt x="31" y="27"/>
                      <a:pt x="29" y="29"/>
                      <a:pt x="26" y="30"/>
                    </a:cubicBezTo>
                    <a:cubicBezTo>
                      <a:pt x="26" y="28"/>
                      <a:pt x="25" y="28"/>
                      <a:pt x="24" y="28"/>
                    </a:cubicBezTo>
                    <a:cubicBezTo>
                      <a:pt x="23" y="26"/>
                      <a:pt x="26" y="26"/>
                      <a:pt x="26" y="24"/>
                    </a:cubicBezTo>
                    <a:cubicBezTo>
                      <a:pt x="23" y="24"/>
                      <a:pt x="22" y="28"/>
                      <a:pt x="15" y="28"/>
                    </a:cubicBezTo>
                    <a:cubicBezTo>
                      <a:pt x="16" y="27"/>
                      <a:pt x="18" y="26"/>
                      <a:pt x="20" y="25"/>
                    </a:cubicBezTo>
                    <a:cubicBezTo>
                      <a:pt x="20" y="24"/>
                      <a:pt x="14" y="27"/>
                      <a:pt x="17" y="23"/>
                    </a:cubicBezTo>
                    <a:cubicBezTo>
                      <a:pt x="11" y="23"/>
                      <a:pt x="8" y="26"/>
                      <a:pt x="3" y="25"/>
                    </a:cubicBezTo>
                    <a:cubicBezTo>
                      <a:pt x="0" y="21"/>
                      <a:pt x="8" y="19"/>
                      <a:pt x="4" y="19"/>
                    </a:cubicBezTo>
                    <a:cubicBezTo>
                      <a:pt x="13" y="14"/>
                      <a:pt x="16" y="2"/>
                      <a:pt x="28"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23" name="Freeform 78"/>
              <p:cNvSpPr/>
              <p:nvPr/>
            </p:nvSpPr>
            <p:spPr bwMode="auto">
              <a:xfrm>
                <a:off x="3559" y="1115"/>
                <a:ext cx="17" cy="7"/>
              </a:xfrm>
              <a:custGeom>
                <a:avLst/>
                <a:gdLst>
                  <a:gd name="T0" fmla="*/ 4 w 7"/>
                  <a:gd name="T1" fmla="*/ 3 h 3"/>
                  <a:gd name="T2" fmla="*/ 0 w 7"/>
                  <a:gd name="T3" fmla="*/ 2 h 3"/>
                  <a:gd name="T4" fmla="*/ 7 w 7"/>
                  <a:gd name="T5" fmla="*/ 1 h 3"/>
                  <a:gd name="T6" fmla="*/ 4 w 7"/>
                  <a:gd name="T7" fmla="*/ 3 h 3"/>
                </a:gdLst>
                <a:ahLst/>
                <a:cxnLst>
                  <a:cxn ang="0">
                    <a:pos x="T0" y="T1"/>
                  </a:cxn>
                  <a:cxn ang="0">
                    <a:pos x="T2" y="T3"/>
                  </a:cxn>
                  <a:cxn ang="0">
                    <a:pos x="T4" y="T5"/>
                  </a:cxn>
                  <a:cxn ang="0">
                    <a:pos x="T6" y="T7"/>
                  </a:cxn>
                </a:cxnLst>
                <a:rect l="0" t="0" r="r" b="b"/>
                <a:pathLst>
                  <a:path w="7" h="3">
                    <a:moveTo>
                      <a:pt x="4" y="3"/>
                    </a:moveTo>
                    <a:cubicBezTo>
                      <a:pt x="2" y="3"/>
                      <a:pt x="1" y="2"/>
                      <a:pt x="0" y="2"/>
                    </a:cubicBezTo>
                    <a:cubicBezTo>
                      <a:pt x="1" y="0"/>
                      <a:pt x="5" y="2"/>
                      <a:pt x="7" y="1"/>
                    </a:cubicBezTo>
                    <a:cubicBezTo>
                      <a:pt x="7" y="3"/>
                      <a:pt x="4" y="2"/>
                      <a:pt x="4"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24" name="Freeform 81"/>
              <p:cNvSpPr/>
              <p:nvPr/>
            </p:nvSpPr>
            <p:spPr bwMode="auto">
              <a:xfrm>
                <a:off x="1990" y="1113"/>
                <a:ext cx="24" cy="19"/>
              </a:xfrm>
              <a:custGeom>
                <a:avLst/>
                <a:gdLst>
                  <a:gd name="T0" fmla="*/ 6 w 10"/>
                  <a:gd name="T1" fmla="*/ 7 h 8"/>
                  <a:gd name="T2" fmla="*/ 1 w 10"/>
                  <a:gd name="T3" fmla="*/ 5 h 8"/>
                  <a:gd name="T4" fmla="*/ 2 w 10"/>
                  <a:gd name="T5" fmla="*/ 0 h 8"/>
                  <a:gd name="T6" fmla="*/ 10 w 10"/>
                  <a:gd name="T7" fmla="*/ 5 h 8"/>
                  <a:gd name="T8" fmla="*/ 6 w 10"/>
                  <a:gd name="T9" fmla="*/ 7 h 8"/>
                </a:gdLst>
                <a:ahLst/>
                <a:cxnLst>
                  <a:cxn ang="0">
                    <a:pos x="T0" y="T1"/>
                  </a:cxn>
                  <a:cxn ang="0">
                    <a:pos x="T2" y="T3"/>
                  </a:cxn>
                  <a:cxn ang="0">
                    <a:pos x="T4" y="T5"/>
                  </a:cxn>
                  <a:cxn ang="0">
                    <a:pos x="T6" y="T7"/>
                  </a:cxn>
                  <a:cxn ang="0">
                    <a:pos x="T8" y="T9"/>
                  </a:cxn>
                </a:cxnLst>
                <a:rect l="0" t="0" r="r" b="b"/>
                <a:pathLst>
                  <a:path w="10" h="8">
                    <a:moveTo>
                      <a:pt x="6" y="7"/>
                    </a:moveTo>
                    <a:cubicBezTo>
                      <a:pt x="7" y="4"/>
                      <a:pt x="3" y="5"/>
                      <a:pt x="1" y="5"/>
                    </a:cubicBezTo>
                    <a:cubicBezTo>
                      <a:pt x="0" y="3"/>
                      <a:pt x="1" y="1"/>
                      <a:pt x="2" y="0"/>
                    </a:cubicBezTo>
                    <a:cubicBezTo>
                      <a:pt x="1" y="5"/>
                      <a:pt x="10" y="1"/>
                      <a:pt x="10" y="5"/>
                    </a:cubicBezTo>
                    <a:cubicBezTo>
                      <a:pt x="7" y="4"/>
                      <a:pt x="9" y="8"/>
                      <a:pt x="6" y="7"/>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25" name="Freeform 82"/>
              <p:cNvSpPr/>
              <p:nvPr/>
            </p:nvSpPr>
            <p:spPr bwMode="auto">
              <a:xfrm>
                <a:off x="2019" y="1120"/>
                <a:ext cx="21" cy="14"/>
              </a:xfrm>
              <a:custGeom>
                <a:avLst/>
                <a:gdLst>
                  <a:gd name="T0" fmla="*/ 5 w 9"/>
                  <a:gd name="T1" fmla="*/ 0 h 6"/>
                  <a:gd name="T2" fmla="*/ 9 w 9"/>
                  <a:gd name="T3" fmla="*/ 2 h 6"/>
                  <a:gd name="T4" fmla="*/ 3 w 9"/>
                  <a:gd name="T5" fmla="*/ 6 h 6"/>
                  <a:gd name="T6" fmla="*/ 0 w 9"/>
                  <a:gd name="T7" fmla="*/ 4 h 6"/>
                  <a:gd name="T8" fmla="*/ 5 w 9"/>
                  <a:gd name="T9" fmla="*/ 0 h 6"/>
                </a:gdLst>
                <a:ahLst/>
                <a:cxnLst>
                  <a:cxn ang="0">
                    <a:pos x="T0" y="T1"/>
                  </a:cxn>
                  <a:cxn ang="0">
                    <a:pos x="T2" y="T3"/>
                  </a:cxn>
                  <a:cxn ang="0">
                    <a:pos x="T4" y="T5"/>
                  </a:cxn>
                  <a:cxn ang="0">
                    <a:pos x="T6" y="T7"/>
                  </a:cxn>
                  <a:cxn ang="0">
                    <a:pos x="T8" y="T9"/>
                  </a:cxn>
                </a:cxnLst>
                <a:rect l="0" t="0" r="r" b="b"/>
                <a:pathLst>
                  <a:path w="9" h="6">
                    <a:moveTo>
                      <a:pt x="5" y="0"/>
                    </a:moveTo>
                    <a:cubicBezTo>
                      <a:pt x="7" y="1"/>
                      <a:pt x="6" y="3"/>
                      <a:pt x="9" y="2"/>
                    </a:cubicBezTo>
                    <a:cubicBezTo>
                      <a:pt x="9" y="5"/>
                      <a:pt x="3" y="3"/>
                      <a:pt x="3" y="6"/>
                    </a:cubicBezTo>
                    <a:cubicBezTo>
                      <a:pt x="2" y="5"/>
                      <a:pt x="2" y="4"/>
                      <a:pt x="0" y="4"/>
                    </a:cubicBezTo>
                    <a:cubicBezTo>
                      <a:pt x="1" y="1"/>
                      <a:pt x="4" y="2"/>
                      <a:pt x="5"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26" name="Freeform 84"/>
              <p:cNvSpPr/>
              <p:nvPr/>
            </p:nvSpPr>
            <p:spPr bwMode="auto">
              <a:xfrm>
                <a:off x="4290" y="1134"/>
                <a:ext cx="59" cy="64"/>
              </a:xfrm>
              <a:custGeom>
                <a:avLst/>
                <a:gdLst>
                  <a:gd name="T0" fmla="*/ 22 w 25"/>
                  <a:gd name="T1" fmla="*/ 8 h 27"/>
                  <a:gd name="T2" fmla="*/ 25 w 25"/>
                  <a:gd name="T3" fmla="*/ 14 h 27"/>
                  <a:gd name="T4" fmla="*/ 19 w 25"/>
                  <a:gd name="T5" fmla="*/ 21 h 27"/>
                  <a:gd name="T6" fmla="*/ 6 w 25"/>
                  <a:gd name="T7" fmla="*/ 18 h 27"/>
                  <a:gd name="T8" fmla="*/ 10 w 25"/>
                  <a:gd name="T9" fmla="*/ 22 h 27"/>
                  <a:gd name="T10" fmla="*/ 1 w 25"/>
                  <a:gd name="T11" fmla="*/ 13 h 27"/>
                  <a:gd name="T12" fmla="*/ 5 w 25"/>
                  <a:gd name="T13" fmla="*/ 14 h 27"/>
                  <a:gd name="T14" fmla="*/ 0 w 25"/>
                  <a:gd name="T15" fmla="*/ 0 h 27"/>
                  <a:gd name="T16" fmla="*/ 22 w 25"/>
                  <a:gd name="T1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22" y="8"/>
                    </a:moveTo>
                    <a:cubicBezTo>
                      <a:pt x="22" y="11"/>
                      <a:pt x="25" y="11"/>
                      <a:pt x="25" y="14"/>
                    </a:cubicBezTo>
                    <a:cubicBezTo>
                      <a:pt x="23" y="16"/>
                      <a:pt x="19" y="17"/>
                      <a:pt x="19" y="21"/>
                    </a:cubicBezTo>
                    <a:cubicBezTo>
                      <a:pt x="16" y="18"/>
                      <a:pt x="9" y="18"/>
                      <a:pt x="6" y="18"/>
                    </a:cubicBezTo>
                    <a:cubicBezTo>
                      <a:pt x="4" y="19"/>
                      <a:pt x="9" y="21"/>
                      <a:pt x="10" y="22"/>
                    </a:cubicBezTo>
                    <a:cubicBezTo>
                      <a:pt x="6" y="27"/>
                      <a:pt x="1" y="19"/>
                      <a:pt x="1" y="13"/>
                    </a:cubicBezTo>
                    <a:cubicBezTo>
                      <a:pt x="3" y="13"/>
                      <a:pt x="4" y="14"/>
                      <a:pt x="5" y="14"/>
                    </a:cubicBezTo>
                    <a:cubicBezTo>
                      <a:pt x="5" y="8"/>
                      <a:pt x="1" y="6"/>
                      <a:pt x="0" y="0"/>
                    </a:cubicBezTo>
                    <a:cubicBezTo>
                      <a:pt x="7" y="3"/>
                      <a:pt x="13" y="7"/>
                      <a:pt x="22" y="8"/>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27" name="Freeform 85"/>
              <p:cNvSpPr/>
              <p:nvPr/>
            </p:nvSpPr>
            <p:spPr bwMode="auto">
              <a:xfrm>
                <a:off x="4354" y="1132"/>
                <a:ext cx="14" cy="19"/>
              </a:xfrm>
              <a:custGeom>
                <a:avLst/>
                <a:gdLst>
                  <a:gd name="T0" fmla="*/ 6 w 6"/>
                  <a:gd name="T1" fmla="*/ 1 h 8"/>
                  <a:gd name="T2" fmla="*/ 2 w 6"/>
                  <a:gd name="T3" fmla="*/ 8 h 8"/>
                  <a:gd name="T4" fmla="*/ 6 w 6"/>
                  <a:gd name="T5" fmla="*/ 1 h 8"/>
                </a:gdLst>
                <a:ahLst/>
                <a:cxnLst>
                  <a:cxn ang="0">
                    <a:pos x="T0" y="T1"/>
                  </a:cxn>
                  <a:cxn ang="0">
                    <a:pos x="T2" y="T3"/>
                  </a:cxn>
                  <a:cxn ang="0">
                    <a:pos x="T4" y="T5"/>
                  </a:cxn>
                </a:cxnLst>
                <a:rect l="0" t="0" r="r" b="b"/>
                <a:pathLst>
                  <a:path w="6" h="8">
                    <a:moveTo>
                      <a:pt x="6" y="1"/>
                    </a:moveTo>
                    <a:cubicBezTo>
                      <a:pt x="6" y="4"/>
                      <a:pt x="3" y="5"/>
                      <a:pt x="2" y="8"/>
                    </a:cubicBezTo>
                    <a:cubicBezTo>
                      <a:pt x="0" y="6"/>
                      <a:pt x="2" y="0"/>
                      <a:pt x="6"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28" name="Freeform 89"/>
              <p:cNvSpPr/>
              <p:nvPr/>
            </p:nvSpPr>
            <p:spPr bwMode="auto">
              <a:xfrm>
                <a:off x="4248" y="1193"/>
                <a:ext cx="109" cy="112"/>
              </a:xfrm>
              <a:custGeom>
                <a:avLst/>
                <a:gdLst>
                  <a:gd name="T0" fmla="*/ 10 w 46"/>
                  <a:gd name="T1" fmla="*/ 42 h 47"/>
                  <a:gd name="T2" fmla="*/ 7 w 46"/>
                  <a:gd name="T3" fmla="*/ 45 h 47"/>
                  <a:gd name="T4" fmla="*/ 0 w 46"/>
                  <a:gd name="T5" fmla="*/ 43 h 47"/>
                  <a:gd name="T6" fmla="*/ 6 w 46"/>
                  <a:gd name="T7" fmla="*/ 34 h 47"/>
                  <a:gd name="T8" fmla="*/ 20 w 46"/>
                  <a:gd name="T9" fmla="*/ 34 h 47"/>
                  <a:gd name="T10" fmla="*/ 22 w 46"/>
                  <a:gd name="T11" fmla="*/ 25 h 47"/>
                  <a:gd name="T12" fmla="*/ 23 w 46"/>
                  <a:gd name="T13" fmla="*/ 28 h 47"/>
                  <a:gd name="T14" fmla="*/ 32 w 46"/>
                  <a:gd name="T15" fmla="*/ 20 h 47"/>
                  <a:gd name="T16" fmla="*/ 27 w 46"/>
                  <a:gd name="T17" fmla="*/ 1 h 47"/>
                  <a:gd name="T18" fmla="*/ 31 w 46"/>
                  <a:gd name="T19" fmla="*/ 3 h 47"/>
                  <a:gd name="T20" fmla="*/ 28 w 46"/>
                  <a:gd name="T21" fmla="*/ 0 h 47"/>
                  <a:gd name="T22" fmla="*/ 41 w 46"/>
                  <a:gd name="T23" fmla="*/ 18 h 47"/>
                  <a:gd name="T24" fmla="*/ 39 w 46"/>
                  <a:gd name="T25" fmla="*/ 17 h 47"/>
                  <a:gd name="T26" fmla="*/ 44 w 46"/>
                  <a:gd name="T27" fmla="*/ 37 h 47"/>
                  <a:gd name="T28" fmla="*/ 39 w 46"/>
                  <a:gd name="T29" fmla="*/ 40 h 47"/>
                  <a:gd name="T30" fmla="*/ 30 w 46"/>
                  <a:gd name="T31" fmla="*/ 39 h 47"/>
                  <a:gd name="T32" fmla="*/ 27 w 46"/>
                  <a:gd name="T33" fmla="*/ 47 h 47"/>
                  <a:gd name="T34" fmla="*/ 21 w 46"/>
                  <a:gd name="T35" fmla="*/ 43 h 47"/>
                  <a:gd name="T36" fmla="*/ 21 w 46"/>
                  <a:gd name="T37" fmla="*/ 39 h 47"/>
                  <a:gd name="T38" fmla="*/ 15 w 46"/>
                  <a:gd name="T39" fmla="*/ 40 h 47"/>
                  <a:gd name="T40" fmla="*/ 10 w 46"/>
                  <a:gd name="T41"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7">
                    <a:moveTo>
                      <a:pt x="10" y="42"/>
                    </a:moveTo>
                    <a:cubicBezTo>
                      <a:pt x="7" y="42"/>
                      <a:pt x="6" y="42"/>
                      <a:pt x="7" y="45"/>
                    </a:cubicBezTo>
                    <a:cubicBezTo>
                      <a:pt x="4" y="45"/>
                      <a:pt x="1" y="44"/>
                      <a:pt x="0" y="43"/>
                    </a:cubicBezTo>
                    <a:cubicBezTo>
                      <a:pt x="1" y="39"/>
                      <a:pt x="6" y="39"/>
                      <a:pt x="6" y="34"/>
                    </a:cubicBezTo>
                    <a:cubicBezTo>
                      <a:pt x="11" y="34"/>
                      <a:pt x="15" y="34"/>
                      <a:pt x="20" y="34"/>
                    </a:cubicBezTo>
                    <a:cubicBezTo>
                      <a:pt x="22" y="32"/>
                      <a:pt x="22" y="28"/>
                      <a:pt x="22" y="25"/>
                    </a:cubicBezTo>
                    <a:cubicBezTo>
                      <a:pt x="23" y="22"/>
                      <a:pt x="23" y="27"/>
                      <a:pt x="23" y="28"/>
                    </a:cubicBezTo>
                    <a:cubicBezTo>
                      <a:pt x="27" y="27"/>
                      <a:pt x="29" y="23"/>
                      <a:pt x="32" y="20"/>
                    </a:cubicBezTo>
                    <a:cubicBezTo>
                      <a:pt x="32" y="12"/>
                      <a:pt x="26" y="9"/>
                      <a:pt x="27" y="1"/>
                    </a:cubicBezTo>
                    <a:cubicBezTo>
                      <a:pt x="29" y="1"/>
                      <a:pt x="28" y="3"/>
                      <a:pt x="31" y="3"/>
                    </a:cubicBezTo>
                    <a:cubicBezTo>
                      <a:pt x="31" y="0"/>
                      <a:pt x="29" y="1"/>
                      <a:pt x="28" y="0"/>
                    </a:cubicBezTo>
                    <a:cubicBezTo>
                      <a:pt x="34" y="0"/>
                      <a:pt x="40" y="9"/>
                      <a:pt x="41" y="18"/>
                    </a:cubicBezTo>
                    <a:cubicBezTo>
                      <a:pt x="41" y="18"/>
                      <a:pt x="40" y="17"/>
                      <a:pt x="39" y="17"/>
                    </a:cubicBezTo>
                    <a:cubicBezTo>
                      <a:pt x="40" y="24"/>
                      <a:pt x="46" y="31"/>
                      <a:pt x="44" y="37"/>
                    </a:cubicBezTo>
                    <a:cubicBezTo>
                      <a:pt x="41" y="36"/>
                      <a:pt x="40" y="35"/>
                      <a:pt x="39" y="40"/>
                    </a:cubicBezTo>
                    <a:cubicBezTo>
                      <a:pt x="35" y="36"/>
                      <a:pt x="35" y="43"/>
                      <a:pt x="30" y="39"/>
                    </a:cubicBezTo>
                    <a:cubicBezTo>
                      <a:pt x="29" y="41"/>
                      <a:pt x="27" y="43"/>
                      <a:pt x="27" y="47"/>
                    </a:cubicBezTo>
                    <a:cubicBezTo>
                      <a:pt x="24" y="47"/>
                      <a:pt x="22" y="45"/>
                      <a:pt x="21" y="43"/>
                    </a:cubicBezTo>
                    <a:cubicBezTo>
                      <a:pt x="21" y="42"/>
                      <a:pt x="21" y="40"/>
                      <a:pt x="21" y="39"/>
                    </a:cubicBezTo>
                    <a:cubicBezTo>
                      <a:pt x="19" y="40"/>
                      <a:pt x="16" y="38"/>
                      <a:pt x="15" y="40"/>
                    </a:cubicBezTo>
                    <a:cubicBezTo>
                      <a:pt x="12" y="39"/>
                      <a:pt x="13" y="43"/>
                      <a:pt x="10" y="4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29" name="Freeform 90"/>
              <p:cNvSpPr/>
              <p:nvPr/>
            </p:nvSpPr>
            <p:spPr bwMode="auto">
              <a:xfrm>
                <a:off x="2795" y="1193"/>
                <a:ext cx="19" cy="33"/>
              </a:xfrm>
              <a:custGeom>
                <a:avLst/>
                <a:gdLst>
                  <a:gd name="T0" fmla="*/ 3 w 8"/>
                  <a:gd name="T1" fmla="*/ 14 h 14"/>
                  <a:gd name="T2" fmla="*/ 1 w 8"/>
                  <a:gd name="T3" fmla="*/ 3 h 14"/>
                  <a:gd name="T4" fmla="*/ 7 w 8"/>
                  <a:gd name="T5" fmla="*/ 1 h 14"/>
                  <a:gd name="T6" fmla="*/ 3 w 8"/>
                  <a:gd name="T7" fmla="*/ 14 h 14"/>
                </a:gdLst>
                <a:ahLst/>
                <a:cxnLst>
                  <a:cxn ang="0">
                    <a:pos x="T0" y="T1"/>
                  </a:cxn>
                  <a:cxn ang="0">
                    <a:pos x="T2" y="T3"/>
                  </a:cxn>
                  <a:cxn ang="0">
                    <a:pos x="T4" y="T5"/>
                  </a:cxn>
                  <a:cxn ang="0">
                    <a:pos x="T6" y="T7"/>
                  </a:cxn>
                </a:cxnLst>
                <a:rect l="0" t="0" r="r" b="b"/>
                <a:pathLst>
                  <a:path w="8" h="14">
                    <a:moveTo>
                      <a:pt x="3" y="14"/>
                    </a:moveTo>
                    <a:cubicBezTo>
                      <a:pt x="0" y="13"/>
                      <a:pt x="3" y="5"/>
                      <a:pt x="1" y="3"/>
                    </a:cubicBezTo>
                    <a:cubicBezTo>
                      <a:pt x="4" y="3"/>
                      <a:pt x="4" y="0"/>
                      <a:pt x="7" y="1"/>
                    </a:cubicBezTo>
                    <a:cubicBezTo>
                      <a:pt x="8" y="7"/>
                      <a:pt x="8" y="13"/>
                      <a:pt x="3" y="1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30" name="Freeform 91"/>
              <p:cNvSpPr/>
              <p:nvPr/>
            </p:nvSpPr>
            <p:spPr bwMode="auto">
              <a:xfrm>
                <a:off x="2946" y="1231"/>
                <a:ext cx="22" cy="10"/>
              </a:xfrm>
              <a:custGeom>
                <a:avLst/>
                <a:gdLst>
                  <a:gd name="T0" fmla="*/ 0 w 9"/>
                  <a:gd name="T1" fmla="*/ 1 h 4"/>
                  <a:gd name="T2" fmla="*/ 9 w 9"/>
                  <a:gd name="T3" fmla="*/ 3 h 4"/>
                  <a:gd name="T4" fmla="*/ 0 w 9"/>
                  <a:gd name="T5" fmla="*/ 4 h 4"/>
                  <a:gd name="T6" fmla="*/ 0 w 9"/>
                  <a:gd name="T7" fmla="*/ 1 h 4"/>
                </a:gdLst>
                <a:ahLst/>
                <a:cxnLst>
                  <a:cxn ang="0">
                    <a:pos x="T0" y="T1"/>
                  </a:cxn>
                  <a:cxn ang="0">
                    <a:pos x="T2" y="T3"/>
                  </a:cxn>
                  <a:cxn ang="0">
                    <a:pos x="T4" y="T5"/>
                  </a:cxn>
                  <a:cxn ang="0">
                    <a:pos x="T6" y="T7"/>
                  </a:cxn>
                </a:cxnLst>
                <a:rect l="0" t="0" r="r" b="b"/>
                <a:pathLst>
                  <a:path w="9" h="4">
                    <a:moveTo>
                      <a:pt x="0" y="1"/>
                    </a:moveTo>
                    <a:cubicBezTo>
                      <a:pt x="3" y="2"/>
                      <a:pt x="8" y="0"/>
                      <a:pt x="9" y="3"/>
                    </a:cubicBezTo>
                    <a:cubicBezTo>
                      <a:pt x="6" y="3"/>
                      <a:pt x="2" y="2"/>
                      <a:pt x="0" y="4"/>
                    </a:cubicBezTo>
                    <a:cubicBezTo>
                      <a:pt x="1" y="3"/>
                      <a:pt x="0" y="2"/>
                      <a:pt x="0"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31" name="Freeform 92"/>
              <p:cNvSpPr/>
              <p:nvPr/>
            </p:nvSpPr>
            <p:spPr bwMode="auto">
              <a:xfrm>
                <a:off x="3081" y="1271"/>
                <a:ext cx="26" cy="22"/>
              </a:xfrm>
              <a:custGeom>
                <a:avLst/>
                <a:gdLst>
                  <a:gd name="T0" fmla="*/ 0 w 11"/>
                  <a:gd name="T1" fmla="*/ 6 h 9"/>
                  <a:gd name="T2" fmla="*/ 9 w 11"/>
                  <a:gd name="T3" fmla="*/ 0 h 9"/>
                  <a:gd name="T4" fmla="*/ 0 w 11"/>
                  <a:gd name="T5" fmla="*/ 6 h 9"/>
                </a:gdLst>
                <a:ahLst/>
                <a:cxnLst>
                  <a:cxn ang="0">
                    <a:pos x="T0" y="T1"/>
                  </a:cxn>
                  <a:cxn ang="0">
                    <a:pos x="T2" y="T3"/>
                  </a:cxn>
                  <a:cxn ang="0">
                    <a:pos x="T4" y="T5"/>
                  </a:cxn>
                </a:cxnLst>
                <a:rect l="0" t="0" r="r" b="b"/>
                <a:pathLst>
                  <a:path w="11" h="9">
                    <a:moveTo>
                      <a:pt x="0" y="6"/>
                    </a:moveTo>
                    <a:cubicBezTo>
                      <a:pt x="0" y="1"/>
                      <a:pt x="6" y="2"/>
                      <a:pt x="9" y="0"/>
                    </a:cubicBezTo>
                    <a:cubicBezTo>
                      <a:pt x="11" y="3"/>
                      <a:pt x="3" y="9"/>
                      <a:pt x="0" y="6"/>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32" name="Freeform 93"/>
              <p:cNvSpPr/>
              <p:nvPr/>
            </p:nvSpPr>
            <p:spPr bwMode="auto">
              <a:xfrm>
                <a:off x="4271" y="1286"/>
                <a:ext cx="26" cy="16"/>
              </a:xfrm>
              <a:custGeom>
                <a:avLst/>
                <a:gdLst>
                  <a:gd name="T0" fmla="*/ 0 w 11"/>
                  <a:gd name="T1" fmla="*/ 3 h 7"/>
                  <a:gd name="T2" fmla="*/ 5 w 11"/>
                  <a:gd name="T3" fmla="*/ 1 h 7"/>
                  <a:gd name="T4" fmla="*/ 7 w 11"/>
                  <a:gd name="T5" fmla="*/ 3 h 7"/>
                  <a:gd name="T6" fmla="*/ 0 w 11"/>
                  <a:gd name="T7" fmla="*/ 4 h 7"/>
                  <a:gd name="T8" fmla="*/ 0 w 11"/>
                  <a:gd name="T9" fmla="*/ 3 h 7"/>
                </a:gdLst>
                <a:ahLst/>
                <a:cxnLst>
                  <a:cxn ang="0">
                    <a:pos x="T0" y="T1"/>
                  </a:cxn>
                  <a:cxn ang="0">
                    <a:pos x="T2" y="T3"/>
                  </a:cxn>
                  <a:cxn ang="0">
                    <a:pos x="T4" y="T5"/>
                  </a:cxn>
                  <a:cxn ang="0">
                    <a:pos x="T6" y="T7"/>
                  </a:cxn>
                  <a:cxn ang="0">
                    <a:pos x="T8" y="T9"/>
                  </a:cxn>
                </a:cxnLst>
                <a:rect l="0" t="0" r="r" b="b"/>
                <a:pathLst>
                  <a:path w="11" h="7">
                    <a:moveTo>
                      <a:pt x="0" y="3"/>
                    </a:moveTo>
                    <a:cubicBezTo>
                      <a:pt x="3" y="4"/>
                      <a:pt x="2" y="0"/>
                      <a:pt x="5" y="1"/>
                    </a:cubicBezTo>
                    <a:cubicBezTo>
                      <a:pt x="9" y="0"/>
                      <a:pt x="11" y="2"/>
                      <a:pt x="7" y="3"/>
                    </a:cubicBezTo>
                    <a:cubicBezTo>
                      <a:pt x="4" y="2"/>
                      <a:pt x="3" y="7"/>
                      <a:pt x="0" y="4"/>
                    </a:cubicBezTo>
                    <a:cubicBezTo>
                      <a:pt x="0" y="4"/>
                      <a:pt x="0" y="3"/>
                      <a:pt x="0"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33" name="Freeform 94"/>
              <p:cNvSpPr/>
              <p:nvPr/>
            </p:nvSpPr>
            <p:spPr bwMode="auto">
              <a:xfrm>
                <a:off x="4283" y="1283"/>
                <a:ext cx="17" cy="22"/>
              </a:xfrm>
              <a:custGeom>
                <a:avLst/>
                <a:gdLst>
                  <a:gd name="T0" fmla="*/ 2 w 7"/>
                  <a:gd name="T1" fmla="*/ 4 h 9"/>
                  <a:gd name="T2" fmla="*/ 0 w 7"/>
                  <a:gd name="T3" fmla="*/ 2 h 9"/>
                  <a:gd name="T4" fmla="*/ 6 w 7"/>
                  <a:gd name="T5" fmla="*/ 1 h 9"/>
                  <a:gd name="T6" fmla="*/ 6 w 7"/>
                  <a:gd name="T7" fmla="*/ 5 h 9"/>
                  <a:gd name="T8" fmla="*/ 3 w 7"/>
                  <a:gd name="T9" fmla="*/ 9 h 9"/>
                  <a:gd name="T10" fmla="*/ 2 w 7"/>
                  <a:gd name="T11" fmla="*/ 5 h 9"/>
                  <a:gd name="T12" fmla="*/ 2 w 7"/>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2" y="4"/>
                    </a:moveTo>
                    <a:cubicBezTo>
                      <a:pt x="6" y="3"/>
                      <a:pt x="4" y="1"/>
                      <a:pt x="0" y="2"/>
                    </a:cubicBezTo>
                    <a:cubicBezTo>
                      <a:pt x="1" y="0"/>
                      <a:pt x="4" y="2"/>
                      <a:pt x="6" y="1"/>
                    </a:cubicBezTo>
                    <a:cubicBezTo>
                      <a:pt x="6" y="2"/>
                      <a:pt x="6" y="4"/>
                      <a:pt x="6" y="5"/>
                    </a:cubicBezTo>
                    <a:cubicBezTo>
                      <a:pt x="2" y="4"/>
                      <a:pt x="7" y="9"/>
                      <a:pt x="3" y="9"/>
                    </a:cubicBezTo>
                    <a:cubicBezTo>
                      <a:pt x="5" y="8"/>
                      <a:pt x="5" y="5"/>
                      <a:pt x="2" y="5"/>
                    </a:cubicBezTo>
                    <a:cubicBezTo>
                      <a:pt x="2" y="5"/>
                      <a:pt x="2" y="4"/>
                      <a:pt x="2"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34" name="Freeform 95"/>
              <p:cNvSpPr/>
              <p:nvPr/>
            </p:nvSpPr>
            <p:spPr bwMode="auto">
              <a:xfrm>
                <a:off x="2520" y="1366"/>
                <a:ext cx="14" cy="17"/>
              </a:xfrm>
              <a:custGeom>
                <a:avLst/>
                <a:gdLst>
                  <a:gd name="T0" fmla="*/ 6 w 6"/>
                  <a:gd name="T1" fmla="*/ 0 h 7"/>
                  <a:gd name="T2" fmla="*/ 1 w 6"/>
                  <a:gd name="T3" fmla="*/ 7 h 7"/>
                  <a:gd name="T4" fmla="*/ 6 w 6"/>
                  <a:gd name="T5" fmla="*/ 0 h 7"/>
                </a:gdLst>
                <a:ahLst/>
                <a:cxnLst>
                  <a:cxn ang="0">
                    <a:pos x="T0" y="T1"/>
                  </a:cxn>
                  <a:cxn ang="0">
                    <a:pos x="T2" y="T3"/>
                  </a:cxn>
                  <a:cxn ang="0">
                    <a:pos x="T4" y="T5"/>
                  </a:cxn>
                </a:cxnLst>
                <a:rect l="0" t="0" r="r" b="b"/>
                <a:pathLst>
                  <a:path w="6" h="7">
                    <a:moveTo>
                      <a:pt x="6" y="0"/>
                    </a:moveTo>
                    <a:cubicBezTo>
                      <a:pt x="5" y="2"/>
                      <a:pt x="3" y="4"/>
                      <a:pt x="1" y="7"/>
                    </a:cubicBezTo>
                    <a:cubicBezTo>
                      <a:pt x="0" y="5"/>
                      <a:pt x="3" y="0"/>
                      <a:pt x="6"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35" name="Freeform 97"/>
              <p:cNvSpPr/>
              <p:nvPr/>
            </p:nvSpPr>
            <p:spPr bwMode="auto">
              <a:xfrm>
                <a:off x="4200" y="1577"/>
                <a:ext cx="12" cy="15"/>
              </a:xfrm>
              <a:custGeom>
                <a:avLst/>
                <a:gdLst>
                  <a:gd name="T0" fmla="*/ 1 w 5"/>
                  <a:gd name="T1" fmla="*/ 0 h 6"/>
                  <a:gd name="T2" fmla="*/ 4 w 5"/>
                  <a:gd name="T3" fmla="*/ 0 h 6"/>
                  <a:gd name="T4" fmla="*/ 5 w 5"/>
                  <a:gd name="T5" fmla="*/ 5 h 6"/>
                  <a:gd name="T6" fmla="*/ 2 w 5"/>
                  <a:gd name="T7" fmla="*/ 6 h 6"/>
                  <a:gd name="T8" fmla="*/ 0 w 5"/>
                  <a:gd name="T9" fmla="*/ 2 h 6"/>
                  <a:gd name="T10" fmla="*/ 1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1" y="0"/>
                    </a:moveTo>
                    <a:cubicBezTo>
                      <a:pt x="2" y="1"/>
                      <a:pt x="2" y="0"/>
                      <a:pt x="4" y="0"/>
                    </a:cubicBezTo>
                    <a:cubicBezTo>
                      <a:pt x="2" y="2"/>
                      <a:pt x="4" y="3"/>
                      <a:pt x="5" y="5"/>
                    </a:cubicBezTo>
                    <a:cubicBezTo>
                      <a:pt x="4" y="5"/>
                      <a:pt x="3" y="6"/>
                      <a:pt x="2" y="6"/>
                    </a:cubicBezTo>
                    <a:cubicBezTo>
                      <a:pt x="2" y="3"/>
                      <a:pt x="3" y="2"/>
                      <a:pt x="0" y="2"/>
                    </a:cubicBezTo>
                    <a:cubicBezTo>
                      <a:pt x="0" y="1"/>
                      <a:pt x="1" y="1"/>
                      <a:pt x="1"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36" name="Freeform 98"/>
              <p:cNvSpPr/>
              <p:nvPr/>
            </p:nvSpPr>
            <p:spPr bwMode="auto">
              <a:xfrm>
                <a:off x="4205" y="1575"/>
                <a:ext cx="28" cy="24"/>
              </a:xfrm>
              <a:custGeom>
                <a:avLst/>
                <a:gdLst>
                  <a:gd name="T0" fmla="*/ 2 w 12"/>
                  <a:gd name="T1" fmla="*/ 1 h 10"/>
                  <a:gd name="T2" fmla="*/ 6 w 12"/>
                  <a:gd name="T3" fmla="*/ 3 h 10"/>
                  <a:gd name="T4" fmla="*/ 10 w 12"/>
                  <a:gd name="T5" fmla="*/ 3 h 10"/>
                  <a:gd name="T6" fmla="*/ 12 w 12"/>
                  <a:gd name="T7" fmla="*/ 10 h 10"/>
                  <a:gd name="T8" fmla="*/ 7 w 12"/>
                  <a:gd name="T9" fmla="*/ 9 h 10"/>
                  <a:gd name="T10" fmla="*/ 3 w 12"/>
                  <a:gd name="T11" fmla="*/ 6 h 10"/>
                  <a:gd name="T12" fmla="*/ 2 w 12"/>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1"/>
                    </a:moveTo>
                    <a:cubicBezTo>
                      <a:pt x="3" y="1"/>
                      <a:pt x="7" y="0"/>
                      <a:pt x="6" y="3"/>
                    </a:cubicBezTo>
                    <a:cubicBezTo>
                      <a:pt x="9" y="2"/>
                      <a:pt x="7" y="2"/>
                      <a:pt x="10" y="3"/>
                    </a:cubicBezTo>
                    <a:cubicBezTo>
                      <a:pt x="8" y="6"/>
                      <a:pt x="12" y="7"/>
                      <a:pt x="12" y="10"/>
                    </a:cubicBezTo>
                    <a:cubicBezTo>
                      <a:pt x="11" y="10"/>
                      <a:pt x="8" y="7"/>
                      <a:pt x="7" y="9"/>
                    </a:cubicBezTo>
                    <a:cubicBezTo>
                      <a:pt x="7" y="6"/>
                      <a:pt x="3" y="4"/>
                      <a:pt x="3" y="6"/>
                    </a:cubicBezTo>
                    <a:cubicBezTo>
                      <a:pt x="2" y="4"/>
                      <a:pt x="0" y="3"/>
                      <a:pt x="2"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37" name="Freeform 99"/>
              <p:cNvSpPr/>
              <p:nvPr/>
            </p:nvSpPr>
            <p:spPr bwMode="auto">
              <a:xfrm>
                <a:off x="4224" y="1599"/>
                <a:ext cx="12" cy="14"/>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4" y="5"/>
                      <a:pt x="1" y="4"/>
                      <a:pt x="0" y="2"/>
                    </a:cubicBezTo>
                    <a:cubicBezTo>
                      <a:pt x="3" y="0"/>
                      <a:pt x="4" y="4"/>
                      <a:pt x="5" y="6"/>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38" name="Freeform 101"/>
              <p:cNvSpPr/>
              <p:nvPr/>
            </p:nvSpPr>
            <p:spPr bwMode="auto">
              <a:xfrm>
                <a:off x="4158" y="1618"/>
                <a:ext cx="23" cy="42"/>
              </a:xfrm>
              <a:custGeom>
                <a:avLst/>
                <a:gdLst>
                  <a:gd name="T0" fmla="*/ 10 w 10"/>
                  <a:gd name="T1" fmla="*/ 0 h 18"/>
                  <a:gd name="T2" fmla="*/ 0 w 10"/>
                  <a:gd name="T3" fmla="*/ 18 h 18"/>
                  <a:gd name="T4" fmla="*/ 10 w 10"/>
                  <a:gd name="T5" fmla="*/ 0 h 18"/>
                </a:gdLst>
                <a:ahLst/>
                <a:cxnLst>
                  <a:cxn ang="0">
                    <a:pos x="T0" y="T1"/>
                  </a:cxn>
                  <a:cxn ang="0">
                    <a:pos x="T2" y="T3"/>
                  </a:cxn>
                  <a:cxn ang="0">
                    <a:pos x="T4" y="T5"/>
                  </a:cxn>
                </a:cxnLst>
                <a:rect l="0" t="0" r="r" b="b"/>
                <a:pathLst>
                  <a:path w="10" h="18">
                    <a:moveTo>
                      <a:pt x="10" y="0"/>
                    </a:moveTo>
                    <a:cubicBezTo>
                      <a:pt x="10" y="9"/>
                      <a:pt x="4" y="13"/>
                      <a:pt x="0" y="18"/>
                    </a:cubicBezTo>
                    <a:cubicBezTo>
                      <a:pt x="0" y="13"/>
                      <a:pt x="7" y="5"/>
                      <a:pt x="10"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39" name="Freeform 103"/>
              <p:cNvSpPr/>
              <p:nvPr/>
            </p:nvSpPr>
            <p:spPr bwMode="auto">
              <a:xfrm>
                <a:off x="4215" y="1615"/>
                <a:ext cx="54" cy="86"/>
              </a:xfrm>
              <a:custGeom>
                <a:avLst/>
                <a:gdLst>
                  <a:gd name="T0" fmla="*/ 6 w 23"/>
                  <a:gd name="T1" fmla="*/ 18 h 36"/>
                  <a:gd name="T2" fmla="*/ 8 w 23"/>
                  <a:gd name="T3" fmla="*/ 21 h 36"/>
                  <a:gd name="T4" fmla="*/ 18 w 23"/>
                  <a:gd name="T5" fmla="*/ 15 h 36"/>
                  <a:gd name="T6" fmla="*/ 10 w 23"/>
                  <a:gd name="T7" fmla="*/ 0 h 36"/>
                  <a:gd name="T8" fmla="*/ 23 w 23"/>
                  <a:gd name="T9" fmla="*/ 17 h 36"/>
                  <a:gd name="T10" fmla="*/ 23 w 23"/>
                  <a:gd name="T11" fmla="*/ 30 h 36"/>
                  <a:gd name="T12" fmla="*/ 21 w 23"/>
                  <a:gd name="T13" fmla="*/ 25 h 36"/>
                  <a:gd name="T14" fmla="*/ 19 w 23"/>
                  <a:gd name="T15" fmla="*/ 36 h 36"/>
                  <a:gd name="T16" fmla="*/ 11 w 23"/>
                  <a:gd name="T17" fmla="*/ 32 h 36"/>
                  <a:gd name="T18" fmla="*/ 8 w 23"/>
                  <a:gd name="T19" fmla="*/ 22 h 36"/>
                  <a:gd name="T20" fmla="*/ 3 w 23"/>
                  <a:gd name="T21" fmla="*/ 22 h 36"/>
                  <a:gd name="T22" fmla="*/ 0 w 23"/>
                  <a:gd name="T23" fmla="*/ 27 h 36"/>
                  <a:gd name="T24" fmla="*/ 6 w 23"/>
                  <a:gd name="T2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6" y="18"/>
                    </a:moveTo>
                    <a:cubicBezTo>
                      <a:pt x="8" y="17"/>
                      <a:pt x="8" y="19"/>
                      <a:pt x="8" y="21"/>
                    </a:cubicBezTo>
                    <a:cubicBezTo>
                      <a:pt x="13" y="21"/>
                      <a:pt x="13" y="15"/>
                      <a:pt x="18" y="15"/>
                    </a:cubicBezTo>
                    <a:cubicBezTo>
                      <a:pt x="16" y="8"/>
                      <a:pt x="12" y="8"/>
                      <a:pt x="10" y="0"/>
                    </a:cubicBezTo>
                    <a:cubicBezTo>
                      <a:pt x="15" y="1"/>
                      <a:pt x="18" y="13"/>
                      <a:pt x="23" y="17"/>
                    </a:cubicBezTo>
                    <a:cubicBezTo>
                      <a:pt x="23" y="21"/>
                      <a:pt x="23" y="26"/>
                      <a:pt x="23" y="30"/>
                    </a:cubicBezTo>
                    <a:cubicBezTo>
                      <a:pt x="21" y="29"/>
                      <a:pt x="21" y="27"/>
                      <a:pt x="21" y="25"/>
                    </a:cubicBezTo>
                    <a:cubicBezTo>
                      <a:pt x="15" y="27"/>
                      <a:pt x="22" y="32"/>
                      <a:pt x="19" y="36"/>
                    </a:cubicBezTo>
                    <a:cubicBezTo>
                      <a:pt x="18" y="33"/>
                      <a:pt x="15" y="32"/>
                      <a:pt x="11" y="32"/>
                    </a:cubicBezTo>
                    <a:cubicBezTo>
                      <a:pt x="11" y="28"/>
                      <a:pt x="12" y="23"/>
                      <a:pt x="8" y="22"/>
                    </a:cubicBezTo>
                    <a:cubicBezTo>
                      <a:pt x="7" y="24"/>
                      <a:pt x="5" y="25"/>
                      <a:pt x="3" y="22"/>
                    </a:cubicBezTo>
                    <a:cubicBezTo>
                      <a:pt x="1" y="23"/>
                      <a:pt x="3" y="28"/>
                      <a:pt x="0" y="27"/>
                    </a:cubicBezTo>
                    <a:cubicBezTo>
                      <a:pt x="0" y="22"/>
                      <a:pt x="3" y="19"/>
                      <a:pt x="6" y="18"/>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40" name="Freeform 104"/>
              <p:cNvSpPr/>
              <p:nvPr/>
            </p:nvSpPr>
            <p:spPr bwMode="auto">
              <a:xfrm>
                <a:off x="4042" y="1679"/>
                <a:ext cx="139" cy="159"/>
              </a:xfrm>
              <a:custGeom>
                <a:avLst/>
                <a:gdLst>
                  <a:gd name="T0" fmla="*/ 59 w 59"/>
                  <a:gd name="T1" fmla="*/ 12 h 67"/>
                  <a:gd name="T2" fmla="*/ 53 w 59"/>
                  <a:gd name="T3" fmla="*/ 13 h 67"/>
                  <a:gd name="T4" fmla="*/ 55 w 59"/>
                  <a:gd name="T5" fmla="*/ 17 h 67"/>
                  <a:gd name="T6" fmla="*/ 51 w 59"/>
                  <a:gd name="T7" fmla="*/ 18 h 67"/>
                  <a:gd name="T8" fmla="*/ 50 w 59"/>
                  <a:gd name="T9" fmla="*/ 21 h 67"/>
                  <a:gd name="T10" fmla="*/ 58 w 59"/>
                  <a:gd name="T11" fmla="*/ 36 h 67"/>
                  <a:gd name="T12" fmla="*/ 51 w 59"/>
                  <a:gd name="T13" fmla="*/ 41 h 67"/>
                  <a:gd name="T14" fmla="*/ 44 w 59"/>
                  <a:gd name="T15" fmla="*/ 66 h 67"/>
                  <a:gd name="T16" fmla="*/ 35 w 59"/>
                  <a:gd name="T17" fmla="*/ 67 h 67"/>
                  <a:gd name="T18" fmla="*/ 34 w 59"/>
                  <a:gd name="T19" fmla="*/ 63 h 67"/>
                  <a:gd name="T20" fmla="*/ 22 w 59"/>
                  <a:gd name="T21" fmla="*/ 64 h 67"/>
                  <a:gd name="T22" fmla="*/ 12 w 59"/>
                  <a:gd name="T23" fmla="*/ 60 h 67"/>
                  <a:gd name="T24" fmla="*/ 8 w 59"/>
                  <a:gd name="T25" fmla="*/ 30 h 67"/>
                  <a:gd name="T26" fmla="*/ 15 w 59"/>
                  <a:gd name="T27" fmla="*/ 34 h 67"/>
                  <a:gd name="T28" fmla="*/ 19 w 59"/>
                  <a:gd name="T29" fmla="*/ 25 h 67"/>
                  <a:gd name="T30" fmla="*/ 39 w 59"/>
                  <a:gd name="T31" fmla="*/ 13 h 67"/>
                  <a:gd name="T32" fmla="*/ 45 w 59"/>
                  <a:gd name="T33" fmla="*/ 0 h 67"/>
                  <a:gd name="T34" fmla="*/ 47 w 59"/>
                  <a:gd name="T35" fmla="*/ 0 h 67"/>
                  <a:gd name="T36" fmla="*/ 59 w 59"/>
                  <a:gd name="T3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67">
                    <a:moveTo>
                      <a:pt x="59" y="12"/>
                    </a:moveTo>
                    <a:cubicBezTo>
                      <a:pt x="56" y="11"/>
                      <a:pt x="56" y="13"/>
                      <a:pt x="53" y="13"/>
                    </a:cubicBezTo>
                    <a:cubicBezTo>
                      <a:pt x="53" y="15"/>
                      <a:pt x="56" y="14"/>
                      <a:pt x="55" y="17"/>
                    </a:cubicBezTo>
                    <a:cubicBezTo>
                      <a:pt x="53" y="16"/>
                      <a:pt x="52" y="17"/>
                      <a:pt x="51" y="18"/>
                    </a:cubicBezTo>
                    <a:cubicBezTo>
                      <a:pt x="52" y="20"/>
                      <a:pt x="51" y="20"/>
                      <a:pt x="50" y="21"/>
                    </a:cubicBezTo>
                    <a:cubicBezTo>
                      <a:pt x="52" y="27"/>
                      <a:pt x="53" y="33"/>
                      <a:pt x="58" y="36"/>
                    </a:cubicBezTo>
                    <a:cubicBezTo>
                      <a:pt x="55" y="37"/>
                      <a:pt x="52" y="37"/>
                      <a:pt x="51" y="41"/>
                    </a:cubicBezTo>
                    <a:cubicBezTo>
                      <a:pt x="51" y="50"/>
                      <a:pt x="41" y="55"/>
                      <a:pt x="44" y="66"/>
                    </a:cubicBezTo>
                    <a:cubicBezTo>
                      <a:pt x="42" y="62"/>
                      <a:pt x="39" y="67"/>
                      <a:pt x="35" y="67"/>
                    </a:cubicBezTo>
                    <a:cubicBezTo>
                      <a:pt x="34" y="66"/>
                      <a:pt x="34" y="64"/>
                      <a:pt x="34" y="63"/>
                    </a:cubicBezTo>
                    <a:cubicBezTo>
                      <a:pt x="28" y="62"/>
                      <a:pt x="26" y="60"/>
                      <a:pt x="22" y="64"/>
                    </a:cubicBezTo>
                    <a:cubicBezTo>
                      <a:pt x="20" y="61"/>
                      <a:pt x="18" y="59"/>
                      <a:pt x="12" y="60"/>
                    </a:cubicBezTo>
                    <a:cubicBezTo>
                      <a:pt x="11" y="49"/>
                      <a:pt x="0" y="40"/>
                      <a:pt x="8" y="30"/>
                    </a:cubicBezTo>
                    <a:cubicBezTo>
                      <a:pt x="11" y="31"/>
                      <a:pt x="13" y="32"/>
                      <a:pt x="15" y="34"/>
                    </a:cubicBezTo>
                    <a:cubicBezTo>
                      <a:pt x="17" y="32"/>
                      <a:pt x="17" y="28"/>
                      <a:pt x="19" y="25"/>
                    </a:cubicBezTo>
                    <a:cubicBezTo>
                      <a:pt x="30" y="26"/>
                      <a:pt x="29" y="11"/>
                      <a:pt x="39" y="13"/>
                    </a:cubicBezTo>
                    <a:cubicBezTo>
                      <a:pt x="38" y="8"/>
                      <a:pt x="45" y="7"/>
                      <a:pt x="45" y="0"/>
                    </a:cubicBezTo>
                    <a:cubicBezTo>
                      <a:pt x="46" y="1"/>
                      <a:pt x="47" y="1"/>
                      <a:pt x="47" y="0"/>
                    </a:cubicBezTo>
                    <a:cubicBezTo>
                      <a:pt x="50" y="5"/>
                      <a:pt x="55" y="8"/>
                      <a:pt x="59" y="1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41" name="Freeform 105"/>
              <p:cNvSpPr/>
              <p:nvPr/>
            </p:nvSpPr>
            <p:spPr bwMode="auto">
              <a:xfrm>
                <a:off x="4110" y="1883"/>
                <a:ext cx="22" cy="12"/>
              </a:xfrm>
              <a:custGeom>
                <a:avLst/>
                <a:gdLst>
                  <a:gd name="T0" fmla="*/ 0 w 9"/>
                  <a:gd name="T1" fmla="*/ 3 h 5"/>
                  <a:gd name="T2" fmla="*/ 4 w 9"/>
                  <a:gd name="T3" fmla="*/ 5 h 5"/>
                  <a:gd name="T4" fmla="*/ 9 w 9"/>
                  <a:gd name="T5" fmla="*/ 5 h 5"/>
                  <a:gd name="T6" fmla="*/ 4 w 9"/>
                  <a:gd name="T7" fmla="*/ 5 h 5"/>
                  <a:gd name="T8" fmla="*/ 0 w 9"/>
                  <a:gd name="T9" fmla="*/ 3 h 5"/>
                </a:gdLst>
                <a:ahLst/>
                <a:cxnLst>
                  <a:cxn ang="0">
                    <a:pos x="T0" y="T1"/>
                  </a:cxn>
                  <a:cxn ang="0">
                    <a:pos x="T2" y="T3"/>
                  </a:cxn>
                  <a:cxn ang="0">
                    <a:pos x="T4" y="T5"/>
                  </a:cxn>
                  <a:cxn ang="0">
                    <a:pos x="T6" y="T7"/>
                  </a:cxn>
                  <a:cxn ang="0">
                    <a:pos x="T8" y="T9"/>
                  </a:cxn>
                </a:cxnLst>
                <a:rect l="0" t="0" r="r" b="b"/>
                <a:pathLst>
                  <a:path w="9" h="5">
                    <a:moveTo>
                      <a:pt x="0" y="3"/>
                    </a:moveTo>
                    <a:cubicBezTo>
                      <a:pt x="1" y="0"/>
                      <a:pt x="5" y="2"/>
                      <a:pt x="4" y="5"/>
                    </a:cubicBezTo>
                    <a:cubicBezTo>
                      <a:pt x="6" y="5"/>
                      <a:pt x="9" y="3"/>
                      <a:pt x="9" y="5"/>
                    </a:cubicBezTo>
                    <a:cubicBezTo>
                      <a:pt x="7" y="5"/>
                      <a:pt x="6" y="5"/>
                      <a:pt x="4" y="5"/>
                    </a:cubicBezTo>
                    <a:cubicBezTo>
                      <a:pt x="3" y="4"/>
                      <a:pt x="4" y="2"/>
                      <a:pt x="0"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42" name="Freeform 106"/>
              <p:cNvSpPr/>
              <p:nvPr/>
            </p:nvSpPr>
            <p:spPr bwMode="auto">
              <a:xfrm>
                <a:off x="3881" y="1701"/>
                <a:ext cx="137" cy="161"/>
              </a:xfrm>
              <a:custGeom>
                <a:avLst/>
                <a:gdLst>
                  <a:gd name="T0" fmla="*/ 58 w 58"/>
                  <a:gd name="T1" fmla="*/ 52 h 68"/>
                  <a:gd name="T2" fmla="*/ 56 w 58"/>
                  <a:gd name="T3" fmla="*/ 68 h 68"/>
                  <a:gd name="T4" fmla="*/ 49 w 58"/>
                  <a:gd name="T5" fmla="*/ 68 h 68"/>
                  <a:gd name="T6" fmla="*/ 24 w 58"/>
                  <a:gd name="T7" fmla="*/ 34 h 68"/>
                  <a:gd name="T8" fmla="*/ 21 w 58"/>
                  <a:gd name="T9" fmla="*/ 32 h 68"/>
                  <a:gd name="T10" fmla="*/ 14 w 58"/>
                  <a:gd name="T11" fmla="*/ 20 h 68"/>
                  <a:gd name="T12" fmla="*/ 0 w 58"/>
                  <a:gd name="T13" fmla="*/ 0 h 68"/>
                  <a:gd name="T14" fmla="*/ 13 w 58"/>
                  <a:gd name="T15" fmla="*/ 2 h 68"/>
                  <a:gd name="T16" fmla="*/ 44 w 58"/>
                  <a:gd name="T17" fmla="*/ 30 h 68"/>
                  <a:gd name="T18" fmla="*/ 44 w 58"/>
                  <a:gd name="T19" fmla="*/ 36 h 68"/>
                  <a:gd name="T20" fmla="*/ 50 w 58"/>
                  <a:gd name="T21" fmla="*/ 48 h 68"/>
                  <a:gd name="T22" fmla="*/ 55 w 58"/>
                  <a:gd name="T23" fmla="*/ 47 h 68"/>
                  <a:gd name="T24" fmla="*/ 58 w 58"/>
                  <a:gd name="T25"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8">
                    <a:moveTo>
                      <a:pt x="58" y="52"/>
                    </a:moveTo>
                    <a:cubicBezTo>
                      <a:pt x="57" y="57"/>
                      <a:pt x="56" y="62"/>
                      <a:pt x="56" y="68"/>
                    </a:cubicBezTo>
                    <a:cubicBezTo>
                      <a:pt x="54" y="67"/>
                      <a:pt x="51" y="64"/>
                      <a:pt x="49" y="68"/>
                    </a:cubicBezTo>
                    <a:cubicBezTo>
                      <a:pt x="39" y="59"/>
                      <a:pt x="30" y="48"/>
                      <a:pt x="24" y="34"/>
                    </a:cubicBezTo>
                    <a:cubicBezTo>
                      <a:pt x="24" y="32"/>
                      <a:pt x="22" y="32"/>
                      <a:pt x="21" y="32"/>
                    </a:cubicBezTo>
                    <a:cubicBezTo>
                      <a:pt x="21" y="25"/>
                      <a:pt x="20" y="20"/>
                      <a:pt x="14" y="20"/>
                    </a:cubicBezTo>
                    <a:cubicBezTo>
                      <a:pt x="13" y="9"/>
                      <a:pt x="1" y="11"/>
                      <a:pt x="0" y="0"/>
                    </a:cubicBezTo>
                    <a:cubicBezTo>
                      <a:pt x="5" y="0"/>
                      <a:pt x="7" y="3"/>
                      <a:pt x="13" y="2"/>
                    </a:cubicBezTo>
                    <a:cubicBezTo>
                      <a:pt x="20" y="14"/>
                      <a:pt x="35" y="23"/>
                      <a:pt x="44" y="30"/>
                    </a:cubicBezTo>
                    <a:cubicBezTo>
                      <a:pt x="45" y="31"/>
                      <a:pt x="47" y="36"/>
                      <a:pt x="44" y="36"/>
                    </a:cubicBezTo>
                    <a:cubicBezTo>
                      <a:pt x="46" y="39"/>
                      <a:pt x="53" y="43"/>
                      <a:pt x="50" y="48"/>
                    </a:cubicBezTo>
                    <a:cubicBezTo>
                      <a:pt x="51" y="51"/>
                      <a:pt x="52" y="45"/>
                      <a:pt x="55" y="47"/>
                    </a:cubicBezTo>
                    <a:cubicBezTo>
                      <a:pt x="56" y="48"/>
                      <a:pt x="56" y="51"/>
                      <a:pt x="58" y="5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43" name="Freeform 107"/>
              <p:cNvSpPr/>
              <p:nvPr/>
            </p:nvSpPr>
            <p:spPr bwMode="auto">
              <a:xfrm>
                <a:off x="4281" y="1748"/>
                <a:ext cx="21" cy="47"/>
              </a:xfrm>
              <a:custGeom>
                <a:avLst/>
                <a:gdLst>
                  <a:gd name="T0" fmla="*/ 4 w 9"/>
                  <a:gd name="T1" fmla="*/ 0 h 20"/>
                  <a:gd name="T2" fmla="*/ 4 w 9"/>
                  <a:gd name="T3" fmla="*/ 6 h 20"/>
                  <a:gd name="T4" fmla="*/ 9 w 9"/>
                  <a:gd name="T5" fmla="*/ 4 h 20"/>
                  <a:gd name="T6" fmla="*/ 9 w 9"/>
                  <a:gd name="T7" fmla="*/ 12 h 20"/>
                  <a:gd name="T8" fmla="*/ 7 w 9"/>
                  <a:gd name="T9" fmla="*/ 18 h 20"/>
                  <a:gd name="T10" fmla="*/ 1 w 9"/>
                  <a:gd name="T11" fmla="*/ 15 h 20"/>
                  <a:gd name="T12" fmla="*/ 4 w 9"/>
                  <a:gd name="T13" fmla="*/ 16 h 20"/>
                  <a:gd name="T14" fmla="*/ 4 w 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4" y="0"/>
                    </a:moveTo>
                    <a:cubicBezTo>
                      <a:pt x="6" y="0"/>
                      <a:pt x="5" y="5"/>
                      <a:pt x="4" y="6"/>
                    </a:cubicBezTo>
                    <a:cubicBezTo>
                      <a:pt x="6" y="9"/>
                      <a:pt x="6" y="3"/>
                      <a:pt x="9" y="4"/>
                    </a:cubicBezTo>
                    <a:cubicBezTo>
                      <a:pt x="9" y="8"/>
                      <a:pt x="6" y="8"/>
                      <a:pt x="9" y="12"/>
                    </a:cubicBezTo>
                    <a:cubicBezTo>
                      <a:pt x="3" y="9"/>
                      <a:pt x="5" y="15"/>
                      <a:pt x="7" y="18"/>
                    </a:cubicBezTo>
                    <a:cubicBezTo>
                      <a:pt x="5" y="17"/>
                      <a:pt x="2" y="20"/>
                      <a:pt x="1" y="15"/>
                    </a:cubicBezTo>
                    <a:cubicBezTo>
                      <a:pt x="3" y="15"/>
                      <a:pt x="3" y="16"/>
                      <a:pt x="4" y="16"/>
                    </a:cubicBezTo>
                    <a:cubicBezTo>
                      <a:pt x="4" y="12"/>
                      <a:pt x="0" y="4"/>
                      <a:pt x="4"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44" name="Freeform 108"/>
              <p:cNvSpPr/>
              <p:nvPr/>
            </p:nvSpPr>
            <p:spPr bwMode="auto">
              <a:xfrm>
                <a:off x="4219" y="1841"/>
                <a:ext cx="12" cy="18"/>
              </a:xfrm>
              <a:custGeom>
                <a:avLst/>
                <a:gdLst>
                  <a:gd name="T0" fmla="*/ 5 w 5"/>
                  <a:gd name="T1" fmla="*/ 1 h 8"/>
                  <a:gd name="T2" fmla="*/ 3 w 5"/>
                  <a:gd name="T3" fmla="*/ 8 h 8"/>
                  <a:gd name="T4" fmla="*/ 1 w 5"/>
                  <a:gd name="T5" fmla="*/ 2 h 8"/>
                  <a:gd name="T6" fmla="*/ 2 w 5"/>
                  <a:gd name="T7" fmla="*/ 4 h 8"/>
                  <a:gd name="T8" fmla="*/ 5 w 5"/>
                  <a:gd name="T9" fmla="*/ 1 h 8"/>
                </a:gdLst>
                <a:ahLst/>
                <a:cxnLst>
                  <a:cxn ang="0">
                    <a:pos x="T0" y="T1"/>
                  </a:cxn>
                  <a:cxn ang="0">
                    <a:pos x="T2" y="T3"/>
                  </a:cxn>
                  <a:cxn ang="0">
                    <a:pos x="T4" y="T5"/>
                  </a:cxn>
                  <a:cxn ang="0">
                    <a:pos x="T6" y="T7"/>
                  </a:cxn>
                  <a:cxn ang="0">
                    <a:pos x="T8" y="T9"/>
                  </a:cxn>
                </a:cxnLst>
                <a:rect l="0" t="0" r="r" b="b"/>
                <a:pathLst>
                  <a:path w="5" h="8">
                    <a:moveTo>
                      <a:pt x="5" y="1"/>
                    </a:moveTo>
                    <a:cubicBezTo>
                      <a:pt x="5" y="4"/>
                      <a:pt x="2" y="4"/>
                      <a:pt x="3" y="8"/>
                    </a:cubicBezTo>
                    <a:cubicBezTo>
                      <a:pt x="0" y="8"/>
                      <a:pt x="0" y="4"/>
                      <a:pt x="1" y="2"/>
                    </a:cubicBezTo>
                    <a:cubicBezTo>
                      <a:pt x="2" y="2"/>
                      <a:pt x="2" y="4"/>
                      <a:pt x="2" y="4"/>
                    </a:cubicBezTo>
                    <a:cubicBezTo>
                      <a:pt x="5" y="5"/>
                      <a:pt x="2" y="0"/>
                      <a:pt x="5"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45" name="Freeform 109"/>
              <p:cNvSpPr/>
              <p:nvPr/>
            </p:nvSpPr>
            <p:spPr bwMode="auto">
              <a:xfrm>
                <a:off x="4177" y="1753"/>
                <a:ext cx="82" cy="109"/>
              </a:xfrm>
              <a:custGeom>
                <a:avLst/>
                <a:gdLst>
                  <a:gd name="T0" fmla="*/ 29 w 35"/>
                  <a:gd name="T1" fmla="*/ 5 h 46"/>
                  <a:gd name="T2" fmla="*/ 35 w 35"/>
                  <a:gd name="T3" fmla="*/ 1 h 46"/>
                  <a:gd name="T4" fmla="*/ 8 w 35"/>
                  <a:gd name="T5" fmla="*/ 10 h 46"/>
                  <a:gd name="T6" fmla="*/ 11 w 35"/>
                  <a:gd name="T7" fmla="*/ 19 h 46"/>
                  <a:gd name="T8" fmla="*/ 25 w 35"/>
                  <a:gd name="T9" fmla="*/ 15 h 46"/>
                  <a:gd name="T10" fmla="*/ 23 w 35"/>
                  <a:gd name="T11" fmla="*/ 17 h 46"/>
                  <a:gd name="T12" fmla="*/ 20 w 35"/>
                  <a:gd name="T13" fmla="*/ 19 h 46"/>
                  <a:gd name="T14" fmla="*/ 15 w 35"/>
                  <a:gd name="T15" fmla="*/ 22 h 46"/>
                  <a:gd name="T16" fmla="*/ 21 w 35"/>
                  <a:gd name="T17" fmla="*/ 37 h 46"/>
                  <a:gd name="T18" fmla="*/ 15 w 35"/>
                  <a:gd name="T19" fmla="*/ 40 h 46"/>
                  <a:gd name="T20" fmla="*/ 12 w 35"/>
                  <a:gd name="T21" fmla="*/ 27 h 46"/>
                  <a:gd name="T22" fmla="*/ 3 w 35"/>
                  <a:gd name="T23" fmla="*/ 45 h 46"/>
                  <a:gd name="T24" fmla="*/ 4 w 35"/>
                  <a:gd name="T25" fmla="*/ 34 h 46"/>
                  <a:gd name="T26" fmla="*/ 0 w 35"/>
                  <a:gd name="T27" fmla="*/ 31 h 46"/>
                  <a:gd name="T28" fmla="*/ 12 w 35"/>
                  <a:gd name="T29" fmla="*/ 3 h 46"/>
                  <a:gd name="T30" fmla="*/ 19 w 35"/>
                  <a:gd name="T31" fmla="*/ 5 h 46"/>
                  <a:gd name="T32" fmla="*/ 29 w 35"/>
                  <a:gd name="T33"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6">
                    <a:moveTo>
                      <a:pt x="29" y="5"/>
                    </a:moveTo>
                    <a:cubicBezTo>
                      <a:pt x="32" y="5"/>
                      <a:pt x="31" y="0"/>
                      <a:pt x="35" y="1"/>
                    </a:cubicBezTo>
                    <a:cubicBezTo>
                      <a:pt x="34" y="16"/>
                      <a:pt x="17" y="4"/>
                      <a:pt x="8" y="10"/>
                    </a:cubicBezTo>
                    <a:cubicBezTo>
                      <a:pt x="8" y="14"/>
                      <a:pt x="10" y="16"/>
                      <a:pt x="11" y="19"/>
                    </a:cubicBezTo>
                    <a:cubicBezTo>
                      <a:pt x="15" y="18"/>
                      <a:pt x="21" y="14"/>
                      <a:pt x="25" y="15"/>
                    </a:cubicBezTo>
                    <a:cubicBezTo>
                      <a:pt x="26" y="17"/>
                      <a:pt x="24" y="17"/>
                      <a:pt x="23" y="17"/>
                    </a:cubicBezTo>
                    <a:cubicBezTo>
                      <a:pt x="23" y="18"/>
                      <a:pt x="21" y="18"/>
                      <a:pt x="20" y="19"/>
                    </a:cubicBezTo>
                    <a:cubicBezTo>
                      <a:pt x="17" y="19"/>
                      <a:pt x="18" y="23"/>
                      <a:pt x="15" y="22"/>
                    </a:cubicBezTo>
                    <a:cubicBezTo>
                      <a:pt x="18" y="26"/>
                      <a:pt x="20" y="32"/>
                      <a:pt x="21" y="37"/>
                    </a:cubicBezTo>
                    <a:cubicBezTo>
                      <a:pt x="19" y="38"/>
                      <a:pt x="17" y="40"/>
                      <a:pt x="15" y="40"/>
                    </a:cubicBezTo>
                    <a:cubicBezTo>
                      <a:pt x="13" y="37"/>
                      <a:pt x="14" y="31"/>
                      <a:pt x="12" y="27"/>
                    </a:cubicBezTo>
                    <a:cubicBezTo>
                      <a:pt x="4" y="27"/>
                      <a:pt x="14" y="46"/>
                      <a:pt x="3" y="45"/>
                    </a:cubicBezTo>
                    <a:cubicBezTo>
                      <a:pt x="1" y="42"/>
                      <a:pt x="5" y="39"/>
                      <a:pt x="4" y="34"/>
                    </a:cubicBezTo>
                    <a:cubicBezTo>
                      <a:pt x="3" y="32"/>
                      <a:pt x="1" y="32"/>
                      <a:pt x="0" y="31"/>
                    </a:cubicBezTo>
                    <a:cubicBezTo>
                      <a:pt x="4" y="21"/>
                      <a:pt x="4" y="9"/>
                      <a:pt x="12" y="3"/>
                    </a:cubicBezTo>
                    <a:cubicBezTo>
                      <a:pt x="14" y="4"/>
                      <a:pt x="17" y="4"/>
                      <a:pt x="19" y="5"/>
                    </a:cubicBezTo>
                    <a:cubicBezTo>
                      <a:pt x="20" y="6"/>
                      <a:pt x="28" y="6"/>
                      <a:pt x="29" y="5"/>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46" name="Freeform 110"/>
              <p:cNvSpPr/>
              <p:nvPr/>
            </p:nvSpPr>
            <p:spPr bwMode="auto">
              <a:xfrm>
                <a:off x="3907" y="1758"/>
                <a:ext cx="12" cy="11"/>
              </a:xfrm>
              <a:custGeom>
                <a:avLst/>
                <a:gdLst>
                  <a:gd name="T0" fmla="*/ 4 w 5"/>
                  <a:gd name="T1" fmla="*/ 5 h 5"/>
                  <a:gd name="T2" fmla="*/ 0 w 5"/>
                  <a:gd name="T3" fmla="*/ 0 h 5"/>
                  <a:gd name="T4" fmla="*/ 4 w 5"/>
                  <a:gd name="T5" fmla="*/ 5 h 5"/>
                </a:gdLst>
                <a:ahLst/>
                <a:cxnLst>
                  <a:cxn ang="0">
                    <a:pos x="T0" y="T1"/>
                  </a:cxn>
                  <a:cxn ang="0">
                    <a:pos x="T2" y="T3"/>
                  </a:cxn>
                  <a:cxn ang="0">
                    <a:pos x="T4" y="T5"/>
                  </a:cxn>
                </a:cxnLst>
                <a:rect l="0" t="0" r="r" b="b"/>
                <a:pathLst>
                  <a:path w="5" h="5">
                    <a:moveTo>
                      <a:pt x="4" y="5"/>
                    </a:moveTo>
                    <a:cubicBezTo>
                      <a:pt x="2" y="4"/>
                      <a:pt x="0" y="3"/>
                      <a:pt x="0" y="0"/>
                    </a:cubicBezTo>
                    <a:cubicBezTo>
                      <a:pt x="2" y="1"/>
                      <a:pt x="5" y="1"/>
                      <a:pt x="4" y="5"/>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47" name="Freeform 112"/>
              <p:cNvSpPr/>
              <p:nvPr/>
            </p:nvSpPr>
            <p:spPr bwMode="auto">
              <a:xfrm>
                <a:off x="4465" y="1883"/>
                <a:ext cx="33" cy="19"/>
              </a:xfrm>
              <a:custGeom>
                <a:avLst/>
                <a:gdLst>
                  <a:gd name="T0" fmla="*/ 14 w 14"/>
                  <a:gd name="T1" fmla="*/ 2 h 8"/>
                  <a:gd name="T2" fmla="*/ 6 w 14"/>
                  <a:gd name="T3" fmla="*/ 8 h 8"/>
                  <a:gd name="T4" fmla="*/ 0 w 14"/>
                  <a:gd name="T5" fmla="*/ 6 h 8"/>
                  <a:gd name="T6" fmla="*/ 14 w 14"/>
                  <a:gd name="T7" fmla="*/ 2 h 8"/>
                </a:gdLst>
                <a:ahLst/>
                <a:cxnLst>
                  <a:cxn ang="0">
                    <a:pos x="T0" y="T1"/>
                  </a:cxn>
                  <a:cxn ang="0">
                    <a:pos x="T2" y="T3"/>
                  </a:cxn>
                  <a:cxn ang="0">
                    <a:pos x="T4" y="T5"/>
                  </a:cxn>
                  <a:cxn ang="0">
                    <a:pos x="T6" y="T7"/>
                  </a:cxn>
                </a:cxnLst>
                <a:rect l="0" t="0" r="r" b="b"/>
                <a:pathLst>
                  <a:path w="14" h="8">
                    <a:moveTo>
                      <a:pt x="14" y="2"/>
                    </a:moveTo>
                    <a:cubicBezTo>
                      <a:pt x="10" y="3"/>
                      <a:pt x="7" y="5"/>
                      <a:pt x="6" y="8"/>
                    </a:cubicBezTo>
                    <a:cubicBezTo>
                      <a:pt x="4" y="8"/>
                      <a:pt x="4" y="6"/>
                      <a:pt x="0" y="6"/>
                    </a:cubicBezTo>
                    <a:cubicBezTo>
                      <a:pt x="6" y="7"/>
                      <a:pt x="10" y="0"/>
                      <a:pt x="14" y="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48" name="Freeform 113"/>
              <p:cNvSpPr/>
              <p:nvPr/>
            </p:nvSpPr>
            <p:spPr bwMode="auto">
              <a:xfrm>
                <a:off x="4387" y="1786"/>
                <a:ext cx="12" cy="12"/>
              </a:xfrm>
              <a:custGeom>
                <a:avLst/>
                <a:gdLst>
                  <a:gd name="T0" fmla="*/ 4 w 5"/>
                  <a:gd name="T1" fmla="*/ 5 h 5"/>
                  <a:gd name="T2" fmla="*/ 0 w 5"/>
                  <a:gd name="T3" fmla="*/ 2 h 5"/>
                  <a:gd name="T4" fmla="*/ 4 w 5"/>
                  <a:gd name="T5" fmla="*/ 5 h 5"/>
                </a:gdLst>
                <a:ahLst/>
                <a:cxnLst>
                  <a:cxn ang="0">
                    <a:pos x="T0" y="T1"/>
                  </a:cxn>
                  <a:cxn ang="0">
                    <a:pos x="T2" y="T3"/>
                  </a:cxn>
                  <a:cxn ang="0">
                    <a:pos x="T4" y="T5"/>
                  </a:cxn>
                </a:cxnLst>
                <a:rect l="0" t="0" r="r" b="b"/>
                <a:pathLst>
                  <a:path w="5" h="5">
                    <a:moveTo>
                      <a:pt x="4" y="5"/>
                    </a:moveTo>
                    <a:cubicBezTo>
                      <a:pt x="2" y="5"/>
                      <a:pt x="1" y="3"/>
                      <a:pt x="0" y="2"/>
                    </a:cubicBezTo>
                    <a:cubicBezTo>
                      <a:pt x="1" y="0"/>
                      <a:pt x="5" y="3"/>
                      <a:pt x="4" y="5"/>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49" name="Freeform 114"/>
              <p:cNvSpPr/>
              <p:nvPr/>
            </p:nvSpPr>
            <p:spPr bwMode="auto">
              <a:xfrm>
                <a:off x="3926" y="1791"/>
                <a:ext cx="7" cy="14"/>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3" y="0"/>
                      <a:pt x="3" y="3"/>
                      <a:pt x="3" y="6"/>
                    </a:cubicBezTo>
                    <a:cubicBezTo>
                      <a:pt x="1" y="5"/>
                      <a:pt x="0" y="3"/>
                      <a:pt x="0"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50" name="Freeform 115"/>
              <p:cNvSpPr/>
              <p:nvPr/>
            </p:nvSpPr>
            <p:spPr bwMode="auto">
              <a:xfrm>
                <a:off x="2071" y="1795"/>
                <a:ext cx="14" cy="17"/>
              </a:xfrm>
              <a:custGeom>
                <a:avLst/>
                <a:gdLst>
                  <a:gd name="T0" fmla="*/ 6 w 6"/>
                  <a:gd name="T1" fmla="*/ 1 h 7"/>
                  <a:gd name="T2" fmla="*/ 1 w 6"/>
                  <a:gd name="T3" fmla="*/ 7 h 7"/>
                  <a:gd name="T4" fmla="*/ 0 w 6"/>
                  <a:gd name="T5" fmla="*/ 2 h 7"/>
                  <a:gd name="T6" fmla="*/ 5 w 6"/>
                  <a:gd name="T7" fmla="*/ 0 h 7"/>
                  <a:gd name="T8" fmla="*/ 6 w 6"/>
                  <a:gd name="T9" fmla="*/ 1 h 7"/>
                </a:gdLst>
                <a:ahLst/>
                <a:cxnLst>
                  <a:cxn ang="0">
                    <a:pos x="T0" y="T1"/>
                  </a:cxn>
                  <a:cxn ang="0">
                    <a:pos x="T2" y="T3"/>
                  </a:cxn>
                  <a:cxn ang="0">
                    <a:pos x="T4" y="T5"/>
                  </a:cxn>
                  <a:cxn ang="0">
                    <a:pos x="T6" y="T7"/>
                  </a:cxn>
                  <a:cxn ang="0">
                    <a:pos x="T8" y="T9"/>
                  </a:cxn>
                </a:cxnLst>
                <a:rect l="0" t="0" r="r" b="b"/>
                <a:pathLst>
                  <a:path w="6" h="7">
                    <a:moveTo>
                      <a:pt x="6" y="1"/>
                    </a:moveTo>
                    <a:cubicBezTo>
                      <a:pt x="4" y="2"/>
                      <a:pt x="3" y="5"/>
                      <a:pt x="1" y="7"/>
                    </a:cubicBezTo>
                    <a:cubicBezTo>
                      <a:pt x="2" y="4"/>
                      <a:pt x="0" y="4"/>
                      <a:pt x="0" y="2"/>
                    </a:cubicBezTo>
                    <a:cubicBezTo>
                      <a:pt x="3" y="3"/>
                      <a:pt x="4" y="1"/>
                      <a:pt x="5" y="0"/>
                    </a:cubicBezTo>
                    <a:cubicBezTo>
                      <a:pt x="5" y="1"/>
                      <a:pt x="6" y="1"/>
                      <a:pt x="6"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51" name="Freeform 116"/>
              <p:cNvSpPr/>
              <p:nvPr/>
            </p:nvSpPr>
            <p:spPr bwMode="auto">
              <a:xfrm>
                <a:off x="4009" y="1800"/>
                <a:ext cx="19" cy="24"/>
              </a:xfrm>
              <a:custGeom>
                <a:avLst/>
                <a:gdLst>
                  <a:gd name="T0" fmla="*/ 2 w 8"/>
                  <a:gd name="T1" fmla="*/ 4 h 10"/>
                  <a:gd name="T2" fmla="*/ 0 w 8"/>
                  <a:gd name="T3" fmla="*/ 4 h 10"/>
                  <a:gd name="T4" fmla="*/ 0 w 8"/>
                  <a:gd name="T5" fmla="*/ 1 h 10"/>
                  <a:gd name="T6" fmla="*/ 2 w 8"/>
                  <a:gd name="T7" fmla="*/ 0 h 10"/>
                  <a:gd name="T8" fmla="*/ 8 w 8"/>
                  <a:gd name="T9" fmla="*/ 6 h 10"/>
                  <a:gd name="T10" fmla="*/ 6 w 8"/>
                  <a:gd name="T11" fmla="*/ 10 h 10"/>
                  <a:gd name="T12" fmla="*/ 2 w 8"/>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2" y="4"/>
                    </a:moveTo>
                    <a:cubicBezTo>
                      <a:pt x="2" y="4"/>
                      <a:pt x="1" y="4"/>
                      <a:pt x="0" y="4"/>
                    </a:cubicBezTo>
                    <a:cubicBezTo>
                      <a:pt x="0" y="3"/>
                      <a:pt x="0" y="2"/>
                      <a:pt x="0" y="1"/>
                    </a:cubicBezTo>
                    <a:cubicBezTo>
                      <a:pt x="1" y="1"/>
                      <a:pt x="2" y="1"/>
                      <a:pt x="2" y="0"/>
                    </a:cubicBezTo>
                    <a:cubicBezTo>
                      <a:pt x="6" y="0"/>
                      <a:pt x="3" y="7"/>
                      <a:pt x="8" y="6"/>
                    </a:cubicBezTo>
                    <a:cubicBezTo>
                      <a:pt x="7" y="7"/>
                      <a:pt x="8" y="10"/>
                      <a:pt x="6" y="10"/>
                    </a:cubicBezTo>
                    <a:cubicBezTo>
                      <a:pt x="4" y="8"/>
                      <a:pt x="4" y="5"/>
                      <a:pt x="2"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52" name="Freeform 117"/>
              <p:cNvSpPr/>
              <p:nvPr/>
            </p:nvSpPr>
            <p:spPr bwMode="auto">
              <a:xfrm>
                <a:off x="4011" y="1810"/>
                <a:ext cx="12" cy="14"/>
              </a:xfrm>
              <a:custGeom>
                <a:avLst/>
                <a:gdLst>
                  <a:gd name="T0" fmla="*/ 1 w 5"/>
                  <a:gd name="T1" fmla="*/ 0 h 6"/>
                  <a:gd name="T2" fmla="*/ 5 w 5"/>
                  <a:gd name="T3" fmla="*/ 6 h 6"/>
                  <a:gd name="T4" fmla="*/ 3 w 5"/>
                  <a:gd name="T5" fmla="*/ 6 h 6"/>
                  <a:gd name="T6" fmla="*/ 0 w 5"/>
                  <a:gd name="T7" fmla="*/ 1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3" y="1"/>
                      <a:pt x="3" y="4"/>
                      <a:pt x="5" y="6"/>
                    </a:cubicBezTo>
                    <a:cubicBezTo>
                      <a:pt x="4" y="5"/>
                      <a:pt x="3" y="5"/>
                      <a:pt x="3" y="6"/>
                    </a:cubicBezTo>
                    <a:cubicBezTo>
                      <a:pt x="1" y="5"/>
                      <a:pt x="1" y="2"/>
                      <a:pt x="0" y="1"/>
                    </a:cubicBezTo>
                    <a:cubicBezTo>
                      <a:pt x="1" y="1"/>
                      <a:pt x="1" y="1"/>
                      <a:pt x="1"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53" name="Freeform 118"/>
              <p:cNvSpPr/>
              <p:nvPr/>
            </p:nvSpPr>
            <p:spPr bwMode="auto">
              <a:xfrm>
                <a:off x="4035" y="1817"/>
                <a:ext cx="12" cy="7"/>
              </a:xfrm>
              <a:custGeom>
                <a:avLst/>
                <a:gdLst>
                  <a:gd name="T0" fmla="*/ 5 w 5"/>
                  <a:gd name="T1" fmla="*/ 0 h 3"/>
                  <a:gd name="T2" fmla="*/ 5 w 5"/>
                  <a:gd name="T3" fmla="*/ 3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5" y="1"/>
                      <a:pt x="5" y="2"/>
                      <a:pt x="5" y="3"/>
                    </a:cubicBezTo>
                    <a:cubicBezTo>
                      <a:pt x="2" y="3"/>
                      <a:pt x="1" y="3"/>
                      <a:pt x="0" y="2"/>
                    </a:cubicBezTo>
                    <a:cubicBezTo>
                      <a:pt x="1" y="0"/>
                      <a:pt x="2" y="0"/>
                      <a:pt x="5"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54" name="Freeform 119"/>
              <p:cNvSpPr/>
              <p:nvPr/>
            </p:nvSpPr>
            <p:spPr bwMode="auto">
              <a:xfrm>
                <a:off x="4577" y="1812"/>
                <a:ext cx="19" cy="19"/>
              </a:xfrm>
              <a:custGeom>
                <a:avLst/>
                <a:gdLst>
                  <a:gd name="T0" fmla="*/ 8 w 8"/>
                  <a:gd name="T1" fmla="*/ 6 h 8"/>
                  <a:gd name="T2" fmla="*/ 0 w 8"/>
                  <a:gd name="T3" fmla="*/ 1 h 8"/>
                  <a:gd name="T4" fmla="*/ 8 w 8"/>
                  <a:gd name="T5" fmla="*/ 6 h 8"/>
                </a:gdLst>
                <a:ahLst/>
                <a:cxnLst>
                  <a:cxn ang="0">
                    <a:pos x="T0" y="T1"/>
                  </a:cxn>
                  <a:cxn ang="0">
                    <a:pos x="T2" y="T3"/>
                  </a:cxn>
                  <a:cxn ang="0">
                    <a:pos x="T4" y="T5"/>
                  </a:cxn>
                </a:cxnLst>
                <a:rect l="0" t="0" r="r" b="b"/>
                <a:pathLst>
                  <a:path w="8" h="8">
                    <a:moveTo>
                      <a:pt x="8" y="6"/>
                    </a:moveTo>
                    <a:cubicBezTo>
                      <a:pt x="6" y="8"/>
                      <a:pt x="0" y="5"/>
                      <a:pt x="0" y="1"/>
                    </a:cubicBezTo>
                    <a:cubicBezTo>
                      <a:pt x="5" y="0"/>
                      <a:pt x="5" y="4"/>
                      <a:pt x="8" y="6"/>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55" name="Freeform 120"/>
              <p:cNvSpPr/>
              <p:nvPr/>
            </p:nvSpPr>
            <p:spPr bwMode="auto">
              <a:xfrm>
                <a:off x="4622" y="1850"/>
                <a:ext cx="16" cy="2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6" y="7"/>
                      <a:pt x="7" y="12"/>
                    </a:cubicBezTo>
                    <a:cubicBezTo>
                      <a:pt x="5" y="12"/>
                      <a:pt x="0" y="6"/>
                      <a:pt x="0"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56" name="Freeform 122"/>
              <p:cNvSpPr/>
              <p:nvPr/>
            </p:nvSpPr>
            <p:spPr bwMode="auto">
              <a:xfrm>
                <a:off x="4645" y="1871"/>
                <a:ext cx="12" cy="15"/>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2" y="6"/>
                      <a:pt x="2" y="3"/>
                      <a:pt x="0" y="2"/>
                    </a:cubicBezTo>
                    <a:cubicBezTo>
                      <a:pt x="1" y="0"/>
                      <a:pt x="5" y="3"/>
                      <a:pt x="5" y="6"/>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57" name="Freeform 123"/>
              <p:cNvSpPr/>
              <p:nvPr/>
            </p:nvSpPr>
            <p:spPr bwMode="auto">
              <a:xfrm>
                <a:off x="4326" y="1881"/>
                <a:ext cx="16" cy="14"/>
              </a:xfrm>
              <a:custGeom>
                <a:avLst/>
                <a:gdLst>
                  <a:gd name="T0" fmla="*/ 3 w 7"/>
                  <a:gd name="T1" fmla="*/ 0 h 6"/>
                  <a:gd name="T2" fmla="*/ 1 w 7"/>
                  <a:gd name="T3" fmla="*/ 6 h 6"/>
                  <a:gd name="T4" fmla="*/ 3 w 7"/>
                  <a:gd name="T5" fmla="*/ 0 h 6"/>
                </a:gdLst>
                <a:ahLst/>
                <a:cxnLst>
                  <a:cxn ang="0">
                    <a:pos x="T0" y="T1"/>
                  </a:cxn>
                  <a:cxn ang="0">
                    <a:pos x="T2" y="T3"/>
                  </a:cxn>
                  <a:cxn ang="0">
                    <a:pos x="T4" y="T5"/>
                  </a:cxn>
                </a:cxnLst>
                <a:rect l="0" t="0" r="r" b="b"/>
                <a:pathLst>
                  <a:path w="7" h="6">
                    <a:moveTo>
                      <a:pt x="3" y="0"/>
                    </a:moveTo>
                    <a:cubicBezTo>
                      <a:pt x="7" y="0"/>
                      <a:pt x="3" y="6"/>
                      <a:pt x="1" y="6"/>
                    </a:cubicBezTo>
                    <a:cubicBezTo>
                      <a:pt x="0" y="2"/>
                      <a:pt x="3" y="3"/>
                      <a:pt x="3"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58" name="Freeform 124"/>
              <p:cNvSpPr/>
              <p:nvPr/>
            </p:nvSpPr>
            <p:spPr bwMode="auto">
              <a:xfrm>
                <a:off x="4671" y="1886"/>
                <a:ext cx="14" cy="14"/>
              </a:xfrm>
              <a:custGeom>
                <a:avLst/>
                <a:gdLst>
                  <a:gd name="T0" fmla="*/ 0 w 6"/>
                  <a:gd name="T1" fmla="*/ 2 h 6"/>
                  <a:gd name="T2" fmla="*/ 6 w 6"/>
                  <a:gd name="T3" fmla="*/ 6 h 6"/>
                  <a:gd name="T4" fmla="*/ 0 w 6"/>
                  <a:gd name="T5" fmla="*/ 2 h 6"/>
                </a:gdLst>
                <a:ahLst/>
                <a:cxnLst>
                  <a:cxn ang="0">
                    <a:pos x="T0" y="T1"/>
                  </a:cxn>
                  <a:cxn ang="0">
                    <a:pos x="T2" y="T3"/>
                  </a:cxn>
                  <a:cxn ang="0">
                    <a:pos x="T4" y="T5"/>
                  </a:cxn>
                </a:cxnLst>
                <a:rect l="0" t="0" r="r" b="b"/>
                <a:pathLst>
                  <a:path w="6" h="6">
                    <a:moveTo>
                      <a:pt x="0" y="2"/>
                    </a:moveTo>
                    <a:cubicBezTo>
                      <a:pt x="2" y="0"/>
                      <a:pt x="6" y="3"/>
                      <a:pt x="6" y="6"/>
                    </a:cubicBezTo>
                    <a:cubicBezTo>
                      <a:pt x="3" y="6"/>
                      <a:pt x="2" y="3"/>
                      <a:pt x="0" y="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59" name="Freeform 125"/>
              <p:cNvSpPr/>
              <p:nvPr/>
            </p:nvSpPr>
            <p:spPr bwMode="auto">
              <a:xfrm>
                <a:off x="4144" y="1888"/>
                <a:ext cx="37" cy="21"/>
              </a:xfrm>
              <a:custGeom>
                <a:avLst/>
                <a:gdLst>
                  <a:gd name="T0" fmla="*/ 14 w 16"/>
                  <a:gd name="T1" fmla="*/ 3 h 9"/>
                  <a:gd name="T2" fmla="*/ 16 w 16"/>
                  <a:gd name="T3" fmla="*/ 5 h 9"/>
                  <a:gd name="T4" fmla="*/ 2 w 16"/>
                  <a:gd name="T5" fmla="*/ 8 h 9"/>
                  <a:gd name="T6" fmla="*/ 8 w 16"/>
                  <a:gd name="T7" fmla="*/ 3 h 9"/>
                  <a:gd name="T8" fmla="*/ 14 w 16"/>
                  <a:gd name="T9" fmla="*/ 3 h 9"/>
                </a:gdLst>
                <a:ahLst/>
                <a:cxnLst>
                  <a:cxn ang="0">
                    <a:pos x="T0" y="T1"/>
                  </a:cxn>
                  <a:cxn ang="0">
                    <a:pos x="T2" y="T3"/>
                  </a:cxn>
                  <a:cxn ang="0">
                    <a:pos x="T4" y="T5"/>
                  </a:cxn>
                  <a:cxn ang="0">
                    <a:pos x="T6" y="T7"/>
                  </a:cxn>
                  <a:cxn ang="0">
                    <a:pos x="T8" y="T9"/>
                  </a:cxn>
                </a:cxnLst>
                <a:rect l="0" t="0" r="r" b="b"/>
                <a:pathLst>
                  <a:path w="16" h="9">
                    <a:moveTo>
                      <a:pt x="14" y="3"/>
                    </a:moveTo>
                    <a:cubicBezTo>
                      <a:pt x="14" y="5"/>
                      <a:pt x="15" y="5"/>
                      <a:pt x="16" y="5"/>
                    </a:cubicBezTo>
                    <a:cubicBezTo>
                      <a:pt x="12" y="8"/>
                      <a:pt x="8" y="6"/>
                      <a:pt x="2" y="8"/>
                    </a:cubicBezTo>
                    <a:cubicBezTo>
                      <a:pt x="0" y="0"/>
                      <a:pt x="11" y="9"/>
                      <a:pt x="8" y="3"/>
                    </a:cubicBezTo>
                    <a:cubicBezTo>
                      <a:pt x="10" y="3"/>
                      <a:pt x="11" y="4"/>
                      <a:pt x="14"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60" name="Freeform 126"/>
              <p:cNvSpPr/>
              <p:nvPr/>
            </p:nvSpPr>
            <p:spPr bwMode="auto">
              <a:xfrm>
                <a:off x="4695" y="1895"/>
                <a:ext cx="9" cy="21"/>
              </a:xfrm>
              <a:custGeom>
                <a:avLst/>
                <a:gdLst>
                  <a:gd name="T0" fmla="*/ 0 w 4"/>
                  <a:gd name="T1" fmla="*/ 0 h 9"/>
                  <a:gd name="T2" fmla="*/ 4 w 4"/>
                  <a:gd name="T3" fmla="*/ 9 h 9"/>
                  <a:gd name="T4" fmla="*/ 0 w 4"/>
                  <a:gd name="T5" fmla="*/ 0 h 9"/>
                </a:gdLst>
                <a:ahLst/>
                <a:cxnLst>
                  <a:cxn ang="0">
                    <a:pos x="T0" y="T1"/>
                  </a:cxn>
                  <a:cxn ang="0">
                    <a:pos x="T2" y="T3"/>
                  </a:cxn>
                  <a:cxn ang="0">
                    <a:pos x="T4" y="T5"/>
                  </a:cxn>
                </a:cxnLst>
                <a:rect l="0" t="0" r="r" b="b"/>
                <a:pathLst>
                  <a:path w="4" h="9">
                    <a:moveTo>
                      <a:pt x="0" y="0"/>
                    </a:moveTo>
                    <a:cubicBezTo>
                      <a:pt x="3" y="2"/>
                      <a:pt x="3" y="6"/>
                      <a:pt x="4" y="9"/>
                    </a:cubicBezTo>
                    <a:cubicBezTo>
                      <a:pt x="1" y="8"/>
                      <a:pt x="0" y="5"/>
                      <a:pt x="0"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61" name="Freeform 127"/>
              <p:cNvSpPr/>
              <p:nvPr/>
            </p:nvSpPr>
            <p:spPr bwMode="auto">
              <a:xfrm>
                <a:off x="4174" y="1909"/>
                <a:ext cx="22" cy="17"/>
              </a:xfrm>
              <a:custGeom>
                <a:avLst/>
                <a:gdLst>
                  <a:gd name="T0" fmla="*/ 9 w 9"/>
                  <a:gd name="T1" fmla="*/ 7 h 7"/>
                  <a:gd name="T2" fmla="*/ 0 w 9"/>
                  <a:gd name="T3" fmla="*/ 1 h 7"/>
                  <a:gd name="T4" fmla="*/ 9 w 9"/>
                  <a:gd name="T5" fmla="*/ 7 h 7"/>
                </a:gdLst>
                <a:ahLst/>
                <a:cxnLst>
                  <a:cxn ang="0">
                    <a:pos x="T0" y="T1"/>
                  </a:cxn>
                  <a:cxn ang="0">
                    <a:pos x="T2" y="T3"/>
                  </a:cxn>
                  <a:cxn ang="0">
                    <a:pos x="T4" y="T5"/>
                  </a:cxn>
                </a:cxnLst>
                <a:rect l="0" t="0" r="r" b="b"/>
                <a:pathLst>
                  <a:path w="9" h="7">
                    <a:moveTo>
                      <a:pt x="9" y="7"/>
                    </a:moveTo>
                    <a:cubicBezTo>
                      <a:pt x="6" y="5"/>
                      <a:pt x="1" y="5"/>
                      <a:pt x="0" y="1"/>
                    </a:cubicBezTo>
                    <a:cubicBezTo>
                      <a:pt x="6" y="0"/>
                      <a:pt x="9" y="2"/>
                      <a:pt x="9" y="7"/>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62" name="Freeform 128"/>
              <p:cNvSpPr/>
              <p:nvPr/>
            </p:nvSpPr>
            <p:spPr bwMode="auto">
              <a:xfrm>
                <a:off x="4681" y="1909"/>
                <a:ext cx="16" cy="12"/>
              </a:xfrm>
              <a:custGeom>
                <a:avLst/>
                <a:gdLst>
                  <a:gd name="T0" fmla="*/ 0 w 7"/>
                  <a:gd name="T1" fmla="*/ 2 h 5"/>
                  <a:gd name="T2" fmla="*/ 6 w 7"/>
                  <a:gd name="T3" fmla="*/ 5 h 5"/>
                  <a:gd name="T4" fmla="*/ 0 w 7"/>
                  <a:gd name="T5" fmla="*/ 2 h 5"/>
                </a:gdLst>
                <a:ahLst/>
                <a:cxnLst>
                  <a:cxn ang="0">
                    <a:pos x="T0" y="T1"/>
                  </a:cxn>
                  <a:cxn ang="0">
                    <a:pos x="T2" y="T3"/>
                  </a:cxn>
                  <a:cxn ang="0">
                    <a:pos x="T4" y="T5"/>
                  </a:cxn>
                </a:cxnLst>
                <a:rect l="0" t="0" r="r" b="b"/>
                <a:pathLst>
                  <a:path w="7" h="5">
                    <a:moveTo>
                      <a:pt x="0" y="2"/>
                    </a:moveTo>
                    <a:cubicBezTo>
                      <a:pt x="2" y="0"/>
                      <a:pt x="7" y="2"/>
                      <a:pt x="6" y="5"/>
                    </a:cubicBezTo>
                    <a:cubicBezTo>
                      <a:pt x="3" y="5"/>
                      <a:pt x="3" y="3"/>
                      <a:pt x="0" y="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63" name="Freeform 130"/>
              <p:cNvSpPr/>
              <p:nvPr/>
            </p:nvSpPr>
            <p:spPr bwMode="auto">
              <a:xfrm>
                <a:off x="4700" y="1921"/>
                <a:ext cx="14" cy="14"/>
              </a:xfrm>
              <a:custGeom>
                <a:avLst/>
                <a:gdLst>
                  <a:gd name="T0" fmla="*/ 6 w 6"/>
                  <a:gd name="T1" fmla="*/ 4 h 6"/>
                  <a:gd name="T2" fmla="*/ 0 w 6"/>
                  <a:gd name="T3" fmla="*/ 1 h 6"/>
                  <a:gd name="T4" fmla="*/ 6 w 6"/>
                  <a:gd name="T5" fmla="*/ 4 h 6"/>
                </a:gdLst>
                <a:ahLst/>
                <a:cxnLst>
                  <a:cxn ang="0">
                    <a:pos x="T0" y="T1"/>
                  </a:cxn>
                  <a:cxn ang="0">
                    <a:pos x="T2" y="T3"/>
                  </a:cxn>
                  <a:cxn ang="0">
                    <a:pos x="T4" y="T5"/>
                  </a:cxn>
                </a:cxnLst>
                <a:rect l="0" t="0" r="r" b="b"/>
                <a:pathLst>
                  <a:path w="6" h="6">
                    <a:moveTo>
                      <a:pt x="6" y="4"/>
                    </a:moveTo>
                    <a:cubicBezTo>
                      <a:pt x="4" y="6"/>
                      <a:pt x="0" y="4"/>
                      <a:pt x="0" y="1"/>
                    </a:cubicBezTo>
                    <a:cubicBezTo>
                      <a:pt x="4" y="0"/>
                      <a:pt x="4" y="3"/>
                      <a:pt x="6"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64" name="Freeform 131"/>
              <p:cNvSpPr/>
              <p:nvPr/>
            </p:nvSpPr>
            <p:spPr bwMode="auto">
              <a:xfrm>
                <a:off x="4058" y="1933"/>
                <a:ext cx="502" cy="401"/>
              </a:xfrm>
              <a:custGeom>
                <a:avLst/>
                <a:gdLst>
                  <a:gd name="T0" fmla="*/ 9 w 212"/>
                  <a:gd name="T1" fmla="*/ 83 h 169"/>
                  <a:gd name="T2" fmla="*/ 13 w 212"/>
                  <a:gd name="T3" fmla="*/ 66 h 169"/>
                  <a:gd name="T4" fmla="*/ 15 w 212"/>
                  <a:gd name="T5" fmla="*/ 68 h 169"/>
                  <a:gd name="T6" fmla="*/ 41 w 212"/>
                  <a:gd name="T7" fmla="*/ 55 h 169"/>
                  <a:gd name="T8" fmla="*/ 65 w 212"/>
                  <a:gd name="T9" fmla="*/ 33 h 169"/>
                  <a:gd name="T10" fmla="*/ 69 w 212"/>
                  <a:gd name="T11" fmla="*/ 37 h 169"/>
                  <a:gd name="T12" fmla="*/ 68 w 212"/>
                  <a:gd name="T13" fmla="*/ 33 h 169"/>
                  <a:gd name="T14" fmla="*/ 72 w 212"/>
                  <a:gd name="T15" fmla="*/ 32 h 169"/>
                  <a:gd name="T16" fmla="*/ 88 w 212"/>
                  <a:gd name="T17" fmla="*/ 17 h 169"/>
                  <a:gd name="T18" fmla="*/ 93 w 212"/>
                  <a:gd name="T19" fmla="*/ 26 h 169"/>
                  <a:gd name="T20" fmla="*/ 102 w 212"/>
                  <a:gd name="T21" fmla="*/ 25 h 169"/>
                  <a:gd name="T22" fmla="*/ 119 w 212"/>
                  <a:gd name="T23" fmla="*/ 8 h 169"/>
                  <a:gd name="T24" fmla="*/ 117 w 212"/>
                  <a:gd name="T25" fmla="*/ 2 h 169"/>
                  <a:gd name="T26" fmla="*/ 119 w 212"/>
                  <a:gd name="T27" fmla="*/ 1 h 169"/>
                  <a:gd name="T28" fmla="*/ 140 w 212"/>
                  <a:gd name="T29" fmla="*/ 7 h 169"/>
                  <a:gd name="T30" fmla="*/ 133 w 212"/>
                  <a:gd name="T31" fmla="*/ 23 h 169"/>
                  <a:gd name="T32" fmla="*/ 154 w 212"/>
                  <a:gd name="T33" fmla="*/ 41 h 169"/>
                  <a:gd name="T34" fmla="*/ 170 w 212"/>
                  <a:gd name="T35" fmla="*/ 0 h 169"/>
                  <a:gd name="T36" fmla="*/ 176 w 212"/>
                  <a:gd name="T37" fmla="*/ 18 h 169"/>
                  <a:gd name="T38" fmla="*/ 183 w 212"/>
                  <a:gd name="T39" fmla="*/ 21 h 169"/>
                  <a:gd name="T40" fmla="*/ 185 w 212"/>
                  <a:gd name="T41" fmla="*/ 47 h 169"/>
                  <a:gd name="T42" fmla="*/ 196 w 212"/>
                  <a:gd name="T43" fmla="*/ 56 h 169"/>
                  <a:gd name="T44" fmla="*/ 198 w 212"/>
                  <a:gd name="T45" fmla="*/ 68 h 169"/>
                  <a:gd name="T46" fmla="*/ 203 w 212"/>
                  <a:gd name="T47" fmla="*/ 69 h 169"/>
                  <a:gd name="T48" fmla="*/ 202 w 212"/>
                  <a:gd name="T49" fmla="*/ 75 h 169"/>
                  <a:gd name="T50" fmla="*/ 210 w 212"/>
                  <a:gd name="T51" fmla="*/ 87 h 169"/>
                  <a:gd name="T52" fmla="*/ 212 w 212"/>
                  <a:gd name="T53" fmla="*/ 84 h 169"/>
                  <a:gd name="T54" fmla="*/ 208 w 212"/>
                  <a:gd name="T55" fmla="*/ 98 h 169"/>
                  <a:gd name="T56" fmla="*/ 210 w 212"/>
                  <a:gd name="T57" fmla="*/ 100 h 169"/>
                  <a:gd name="T58" fmla="*/ 165 w 212"/>
                  <a:gd name="T59" fmla="*/ 161 h 169"/>
                  <a:gd name="T60" fmla="*/ 144 w 212"/>
                  <a:gd name="T61" fmla="*/ 169 h 169"/>
                  <a:gd name="T62" fmla="*/ 130 w 212"/>
                  <a:gd name="T63" fmla="*/ 168 h 169"/>
                  <a:gd name="T64" fmla="*/ 117 w 212"/>
                  <a:gd name="T65" fmla="*/ 162 h 169"/>
                  <a:gd name="T66" fmla="*/ 118 w 212"/>
                  <a:gd name="T67" fmla="*/ 153 h 169"/>
                  <a:gd name="T68" fmla="*/ 113 w 212"/>
                  <a:gd name="T69" fmla="*/ 149 h 169"/>
                  <a:gd name="T70" fmla="*/ 117 w 212"/>
                  <a:gd name="T71" fmla="*/ 141 h 169"/>
                  <a:gd name="T72" fmla="*/ 108 w 212"/>
                  <a:gd name="T73" fmla="*/ 146 h 169"/>
                  <a:gd name="T74" fmla="*/ 117 w 212"/>
                  <a:gd name="T75" fmla="*/ 133 h 169"/>
                  <a:gd name="T76" fmla="*/ 102 w 212"/>
                  <a:gd name="T77" fmla="*/ 145 h 169"/>
                  <a:gd name="T78" fmla="*/ 100 w 212"/>
                  <a:gd name="T79" fmla="*/ 130 h 169"/>
                  <a:gd name="T80" fmla="*/ 45 w 212"/>
                  <a:gd name="T81" fmla="*/ 138 h 169"/>
                  <a:gd name="T82" fmla="*/ 0 w 212"/>
                  <a:gd name="T83" fmla="*/ 139 h 169"/>
                  <a:gd name="T84" fmla="*/ 5 w 212"/>
                  <a:gd name="T85" fmla="*/ 90 h 169"/>
                  <a:gd name="T86" fmla="*/ 6 w 212"/>
                  <a:gd name="T87" fmla="*/ 93 h 169"/>
                  <a:gd name="T88" fmla="*/ 7 w 212"/>
                  <a:gd name="T89" fmla="*/ 88 h 169"/>
                  <a:gd name="T90" fmla="*/ 9 w 212"/>
                  <a:gd name="T91"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169">
                    <a:moveTo>
                      <a:pt x="9" y="83"/>
                    </a:moveTo>
                    <a:cubicBezTo>
                      <a:pt x="8" y="76"/>
                      <a:pt x="11" y="71"/>
                      <a:pt x="13" y="66"/>
                    </a:cubicBezTo>
                    <a:cubicBezTo>
                      <a:pt x="14" y="66"/>
                      <a:pt x="15" y="67"/>
                      <a:pt x="15" y="68"/>
                    </a:cubicBezTo>
                    <a:cubicBezTo>
                      <a:pt x="21" y="61"/>
                      <a:pt x="33" y="60"/>
                      <a:pt x="41" y="55"/>
                    </a:cubicBezTo>
                    <a:cubicBezTo>
                      <a:pt x="56" y="55"/>
                      <a:pt x="58" y="42"/>
                      <a:pt x="65" y="33"/>
                    </a:cubicBezTo>
                    <a:cubicBezTo>
                      <a:pt x="67" y="34"/>
                      <a:pt x="65" y="38"/>
                      <a:pt x="69" y="37"/>
                    </a:cubicBezTo>
                    <a:cubicBezTo>
                      <a:pt x="72" y="36"/>
                      <a:pt x="66" y="36"/>
                      <a:pt x="68" y="33"/>
                    </a:cubicBezTo>
                    <a:cubicBezTo>
                      <a:pt x="70" y="32"/>
                      <a:pt x="69" y="31"/>
                      <a:pt x="72" y="32"/>
                    </a:cubicBezTo>
                    <a:cubicBezTo>
                      <a:pt x="77" y="23"/>
                      <a:pt x="80" y="23"/>
                      <a:pt x="88" y="17"/>
                    </a:cubicBezTo>
                    <a:cubicBezTo>
                      <a:pt x="91" y="19"/>
                      <a:pt x="92" y="22"/>
                      <a:pt x="93" y="26"/>
                    </a:cubicBezTo>
                    <a:cubicBezTo>
                      <a:pt x="95" y="23"/>
                      <a:pt x="99" y="23"/>
                      <a:pt x="102" y="25"/>
                    </a:cubicBezTo>
                    <a:cubicBezTo>
                      <a:pt x="101" y="16"/>
                      <a:pt x="107" y="7"/>
                      <a:pt x="119" y="8"/>
                    </a:cubicBezTo>
                    <a:cubicBezTo>
                      <a:pt x="123" y="6"/>
                      <a:pt x="114" y="4"/>
                      <a:pt x="117" y="2"/>
                    </a:cubicBezTo>
                    <a:cubicBezTo>
                      <a:pt x="118" y="2"/>
                      <a:pt x="119" y="2"/>
                      <a:pt x="119" y="1"/>
                    </a:cubicBezTo>
                    <a:cubicBezTo>
                      <a:pt x="123" y="6"/>
                      <a:pt x="136" y="9"/>
                      <a:pt x="140" y="7"/>
                    </a:cubicBezTo>
                    <a:cubicBezTo>
                      <a:pt x="143" y="13"/>
                      <a:pt x="135" y="17"/>
                      <a:pt x="133" y="23"/>
                    </a:cubicBezTo>
                    <a:cubicBezTo>
                      <a:pt x="137" y="31"/>
                      <a:pt x="148" y="34"/>
                      <a:pt x="154" y="41"/>
                    </a:cubicBezTo>
                    <a:cubicBezTo>
                      <a:pt x="167" y="33"/>
                      <a:pt x="164" y="12"/>
                      <a:pt x="170" y="0"/>
                    </a:cubicBezTo>
                    <a:cubicBezTo>
                      <a:pt x="177" y="1"/>
                      <a:pt x="176" y="10"/>
                      <a:pt x="176" y="18"/>
                    </a:cubicBezTo>
                    <a:cubicBezTo>
                      <a:pt x="176" y="21"/>
                      <a:pt x="181" y="19"/>
                      <a:pt x="183" y="21"/>
                    </a:cubicBezTo>
                    <a:cubicBezTo>
                      <a:pt x="181" y="32"/>
                      <a:pt x="188" y="42"/>
                      <a:pt x="185" y="47"/>
                    </a:cubicBezTo>
                    <a:cubicBezTo>
                      <a:pt x="188" y="51"/>
                      <a:pt x="191" y="54"/>
                      <a:pt x="196" y="56"/>
                    </a:cubicBezTo>
                    <a:cubicBezTo>
                      <a:pt x="194" y="61"/>
                      <a:pt x="199" y="62"/>
                      <a:pt x="198" y="68"/>
                    </a:cubicBezTo>
                    <a:cubicBezTo>
                      <a:pt x="199" y="69"/>
                      <a:pt x="201" y="68"/>
                      <a:pt x="203" y="69"/>
                    </a:cubicBezTo>
                    <a:cubicBezTo>
                      <a:pt x="202" y="71"/>
                      <a:pt x="204" y="75"/>
                      <a:pt x="202" y="75"/>
                    </a:cubicBezTo>
                    <a:cubicBezTo>
                      <a:pt x="206" y="78"/>
                      <a:pt x="208" y="82"/>
                      <a:pt x="210" y="87"/>
                    </a:cubicBezTo>
                    <a:cubicBezTo>
                      <a:pt x="211" y="87"/>
                      <a:pt x="212" y="86"/>
                      <a:pt x="212" y="84"/>
                    </a:cubicBezTo>
                    <a:cubicBezTo>
                      <a:pt x="212" y="87"/>
                      <a:pt x="209" y="99"/>
                      <a:pt x="208" y="98"/>
                    </a:cubicBezTo>
                    <a:cubicBezTo>
                      <a:pt x="207" y="99"/>
                      <a:pt x="208" y="100"/>
                      <a:pt x="210" y="100"/>
                    </a:cubicBezTo>
                    <a:cubicBezTo>
                      <a:pt x="202" y="128"/>
                      <a:pt x="177" y="138"/>
                      <a:pt x="165" y="161"/>
                    </a:cubicBezTo>
                    <a:cubicBezTo>
                      <a:pt x="155" y="161"/>
                      <a:pt x="149" y="164"/>
                      <a:pt x="144" y="169"/>
                    </a:cubicBezTo>
                    <a:cubicBezTo>
                      <a:pt x="141" y="165"/>
                      <a:pt x="134" y="163"/>
                      <a:pt x="130" y="168"/>
                    </a:cubicBezTo>
                    <a:cubicBezTo>
                      <a:pt x="126" y="165"/>
                      <a:pt x="121" y="164"/>
                      <a:pt x="117" y="162"/>
                    </a:cubicBezTo>
                    <a:cubicBezTo>
                      <a:pt x="115" y="158"/>
                      <a:pt x="116" y="156"/>
                      <a:pt x="118" y="153"/>
                    </a:cubicBezTo>
                    <a:cubicBezTo>
                      <a:pt x="117" y="151"/>
                      <a:pt x="117" y="147"/>
                      <a:pt x="113" y="149"/>
                    </a:cubicBezTo>
                    <a:cubicBezTo>
                      <a:pt x="114" y="146"/>
                      <a:pt x="117" y="145"/>
                      <a:pt x="117" y="141"/>
                    </a:cubicBezTo>
                    <a:cubicBezTo>
                      <a:pt x="112" y="141"/>
                      <a:pt x="114" y="147"/>
                      <a:pt x="108" y="146"/>
                    </a:cubicBezTo>
                    <a:cubicBezTo>
                      <a:pt x="112" y="142"/>
                      <a:pt x="115" y="138"/>
                      <a:pt x="117" y="133"/>
                    </a:cubicBezTo>
                    <a:cubicBezTo>
                      <a:pt x="114" y="135"/>
                      <a:pt x="106" y="140"/>
                      <a:pt x="102" y="145"/>
                    </a:cubicBezTo>
                    <a:cubicBezTo>
                      <a:pt x="99" y="141"/>
                      <a:pt x="102" y="134"/>
                      <a:pt x="100" y="130"/>
                    </a:cubicBezTo>
                    <a:cubicBezTo>
                      <a:pt x="92" y="116"/>
                      <a:pt x="52" y="129"/>
                      <a:pt x="45" y="138"/>
                    </a:cubicBezTo>
                    <a:cubicBezTo>
                      <a:pt x="24" y="132"/>
                      <a:pt x="12" y="155"/>
                      <a:pt x="0" y="139"/>
                    </a:cubicBezTo>
                    <a:cubicBezTo>
                      <a:pt x="14" y="131"/>
                      <a:pt x="7" y="98"/>
                      <a:pt x="5" y="90"/>
                    </a:cubicBezTo>
                    <a:cubicBezTo>
                      <a:pt x="6" y="91"/>
                      <a:pt x="6" y="92"/>
                      <a:pt x="6" y="93"/>
                    </a:cubicBezTo>
                    <a:cubicBezTo>
                      <a:pt x="8" y="93"/>
                      <a:pt x="7" y="90"/>
                      <a:pt x="7" y="88"/>
                    </a:cubicBezTo>
                    <a:cubicBezTo>
                      <a:pt x="10" y="92"/>
                      <a:pt x="9" y="87"/>
                      <a:pt x="9" y="8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65" name="Freeform 132"/>
              <p:cNvSpPr/>
              <p:nvPr/>
            </p:nvSpPr>
            <p:spPr bwMode="auto">
              <a:xfrm>
                <a:off x="4307" y="1938"/>
                <a:ext cx="21" cy="12"/>
              </a:xfrm>
              <a:custGeom>
                <a:avLst/>
                <a:gdLst>
                  <a:gd name="T0" fmla="*/ 3 w 9"/>
                  <a:gd name="T1" fmla="*/ 0 h 5"/>
                  <a:gd name="T2" fmla="*/ 9 w 9"/>
                  <a:gd name="T3" fmla="*/ 1 h 5"/>
                  <a:gd name="T4" fmla="*/ 1 w 9"/>
                  <a:gd name="T5" fmla="*/ 5 h 5"/>
                  <a:gd name="T6" fmla="*/ 3 w 9"/>
                  <a:gd name="T7" fmla="*/ 0 h 5"/>
                </a:gdLst>
                <a:ahLst/>
                <a:cxnLst>
                  <a:cxn ang="0">
                    <a:pos x="T0" y="T1"/>
                  </a:cxn>
                  <a:cxn ang="0">
                    <a:pos x="T2" y="T3"/>
                  </a:cxn>
                  <a:cxn ang="0">
                    <a:pos x="T4" y="T5"/>
                  </a:cxn>
                  <a:cxn ang="0">
                    <a:pos x="T6" y="T7"/>
                  </a:cxn>
                </a:cxnLst>
                <a:rect l="0" t="0" r="r" b="b"/>
                <a:pathLst>
                  <a:path w="9" h="5">
                    <a:moveTo>
                      <a:pt x="3" y="0"/>
                    </a:moveTo>
                    <a:cubicBezTo>
                      <a:pt x="4" y="1"/>
                      <a:pt x="6" y="1"/>
                      <a:pt x="9" y="1"/>
                    </a:cubicBezTo>
                    <a:cubicBezTo>
                      <a:pt x="9" y="5"/>
                      <a:pt x="4" y="4"/>
                      <a:pt x="1" y="5"/>
                    </a:cubicBezTo>
                    <a:cubicBezTo>
                      <a:pt x="0" y="2"/>
                      <a:pt x="4" y="3"/>
                      <a:pt x="3"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66" name="Freeform 133"/>
              <p:cNvSpPr/>
              <p:nvPr/>
            </p:nvSpPr>
            <p:spPr bwMode="auto">
              <a:xfrm>
                <a:off x="3221" y="1950"/>
                <a:ext cx="94" cy="206"/>
              </a:xfrm>
              <a:custGeom>
                <a:avLst/>
                <a:gdLst>
                  <a:gd name="T0" fmla="*/ 37 w 40"/>
                  <a:gd name="T1" fmla="*/ 0 h 87"/>
                  <a:gd name="T2" fmla="*/ 39 w 40"/>
                  <a:gd name="T3" fmla="*/ 24 h 87"/>
                  <a:gd name="T4" fmla="*/ 39 w 40"/>
                  <a:gd name="T5" fmla="*/ 22 h 87"/>
                  <a:gd name="T6" fmla="*/ 17 w 40"/>
                  <a:gd name="T7" fmla="*/ 80 h 87"/>
                  <a:gd name="T8" fmla="*/ 1 w 40"/>
                  <a:gd name="T9" fmla="*/ 62 h 87"/>
                  <a:gd name="T10" fmla="*/ 19 w 40"/>
                  <a:gd name="T11" fmla="*/ 23 h 87"/>
                  <a:gd name="T12" fmla="*/ 28 w 40"/>
                  <a:gd name="T13" fmla="*/ 9 h 87"/>
                  <a:gd name="T14" fmla="*/ 37 w 40"/>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7">
                    <a:moveTo>
                      <a:pt x="37" y="0"/>
                    </a:moveTo>
                    <a:cubicBezTo>
                      <a:pt x="37" y="8"/>
                      <a:pt x="40" y="14"/>
                      <a:pt x="39" y="24"/>
                    </a:cubicBezTo>
                    <a:cubicBezTo>
                      <a:pt x="39" y="24"/>
                      <a:pt x="39" y="22"/>
                      <a:pt x="39" y="22"/>
                    </a:cubicBezTo>
                    <a:cubicBezTo>
                      <a:pt x="32" y="34"/>
                      <a:pt x="30" y="72"/>
                      <a:pt x="17" y="80"/>
                    </a:cubicBezTo>
                    <a:cubicBezTo>
                      <a:pt x="7" y="87"/>
                      <a:pt x="2" y="73"/>
                      <a:pt x="1" y="62"/>
                    </a:cubicBezTo>
                    <a:cubicBezTo>
                      <a:pt x="13" y="54"/>
                      <a:pt x="0" y="20"/>
                      <a:pt x="19" y="23"/>
                    </a:cubicBezTo>
                    <a:cubicBezTo>
                      <a:pt x="23" y="18"/>
                      <a:pt x="30" y="18"/>
                      <a:pt x="28" y="9"/>
                    </a:cubicBezTo>
                    <a:cubicBezTo>
                      <a:pt x="34" y="12"/>
                      <a:pt x="32" y="0"/>
                      <a:pt x="37"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67" name="Freeform 134"/>
              <p:cNvSpPr/>
              <p:nvPr/>
            </p:nvSpPr>
            <p:spPr bwMode="auto">
              <a:xfrm>
                <a:off x="4913" y="2006"/>
                <a:ext cx="11" cy="19"/>
              </a:xfrm>
              <a:custGeom>
                <a:avLst/>
                <a:gdLst>
                  <a:gd name="T0" fmla="*/ 0 w 5"/>
                  <a:gd name="T1" fmla="*/ 5 h 8"/>
                  <a:gd name="T2" fmla="*/ 2 w 5"/>
                  <a:gd name="T3" fmla="*/ 5 h 8"/>
                  <a:gd name="T4" fmla="*/ 0 w 5"/>
                  <a:gd name="T5" fmla="*/ 1 h 8"/>
                  <a:gd name="T6" fmla="*/ 3 w 5"/>
                  <a:gd name="T7" fmla="*/ 1 h 8"/>
                  <a:gd name="T8" fmla="*/ 0 w 5"/>
                  <a:gd name="T9" fmla="*/ 5 h 8"/>
                </a:gdLst>
                <a:ahLst/>
                <a:cxnLst>
                  <a:cxn ang="0">
                    <a:pos x="T0" y="T1"/>
                  </a:cxn>
                  <a:cxn ang="0">
                    <a:pos x="T2" y="T3"/>
                  </a:cxn>
                  <a:cxn ang="0">
                    <a:pos x="T4" y="T5"/>
                  </a:cxn>
                  <a:cxn ang="0">
                    <a:pos x="T6" y="T7"/>
                  </a:cxn>
                  <a:cxn ang="0">
                    <a:pos x="T8" y="T9"/>
                  </a:cxn>
                </a:cxnLst>
                <a:rect l="0" t="0" r="r" b="b"/>
                <a:pathLst>
                  <a:path w="5" h="8">
                    <a:moveTo>
                      <a:pt x="0" y="5"/>
                    </a:moveTo>
                    <a:cubicBezTo>
                      <a:pt x="1" y="4"/>
                      <a:pt x="1" y="5"/>
                      <a:pt x="2" y="5"/>
                    </a:cubicBezTo>
                    <a:cubicBezTo>
                      <a:pt x="0" y="4"/>
                      <a:pt x="1" y="2"/>
                      <a:pt x="0" y="1"/>
                    </a:cubicBezTo>
                    <a:cubicBezTo>
                      <a:pt x="0" y="0"/>
                      <a:pt x="2" y="1"/>
                      <a:pt x="3" y="1"/>
                    </a:cubicBezTo>
                    <a:cubicBezTo>
                      <a:pt x="2" y="2"/>
                      <a:pt x="5" y="8"/>
                      <a:pt x="0" y="5"/>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68" name="Freeform 135"/>
              <p:cNvSpPr/>
              <p:nvPr/>
            </p:nvSpPr>
            <p:spPr bwMode="auto">
              <a:xfrm>
                <a:off x="4901" y="2009"/>
                <a:ext cx="16" cy="9"/>
              </a:xfrm>
              <a:custGeom>
                <a:avLst/>
                <a:gdLst>
                  <a:gd name="T0" fmla="*/ 5 w 7"/>
                  <a:gd name="T1" fmla="*/ 0 h 4"/>
                  <a:gd name="T2" fmla="*/ 7 w 7"/>
                  <a:gd name="T3" fmla="*/ 4 h 4"/>
                  <a:gd name="T4" fmla="*/ 5 w 7"/>
                  <a:gd name="T5" fmla="*/ 4 h 4"/>
                  <a:gd name="T6" fmla="*/ 0 w 7"/>
                  <a:gd name="T7" fmla="*/ 4 h 4"/>
                  <a:gd name="T8" fmla="*/ 5 w 7"/>
                  <a:gd name="T9" fmla="*/ 0 h 4"/>
                </a:gdLst>
                <a:ahLst/>
                <a:cxnLst>
                  <a:cxn ang="0">
                    <a:pos x="T0" y="T1"/>
                  </a:cxn>
                  <a:cxn ang="0">
                    <a:pos x="T2" y="T3"/>
                  </a:cxn>
                  <a:cxn ang="0">
                    <a:pos x="T4" y="T5"/>
                  </a:cxn>
                  <a:cxn ang="0">
                    <a:pos x="T6" y="T7"/>
                  </a:cxn>
                  <a:cxn ang="0">
                    <a:pos x="T8" y="T9"/>
                  </a:cxn>
                </a:cxnLst>
                <a:rect l="0" t="0" r="r" b="b"/>
                <a:pathLst>
                  <a:path w="7" h="4">
                    <a:moveTo>
                      <a:pt x="5" y="0"/>
                    </a:moveTo>
                    <a:cubicBezTo>
                      <a:pt x="6" y="1"/>
                      <a:pt x="5" y="3"/>
                      <a:pt x="7" y="4"/>
                    </a:cubicBezTo>
                    <a:cubicBezTo>
                      <a:pt x="6" y="4"/>
                      <a:pt x="6" y="3"/>
                      <a:pt x="5" y="4"/>
                    </a:cubicBezTo>
                    <a:cubicBezTo>
                      <a:pt x="3" y="4"/>
                      <a:pt x="1" y="4"/>
                      <a:pt x="0" y="4"/>
                    </a:cubicBezTo>
                    <a:cubicBezTo>
                      <a:pt x="0" y="2"/>
                      <a:pt x="4" y="2"/>
                      <a:pt x="5"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69" name="Freeform 136"/>
              <p:cNvSpPr/>
              <p:nvPr/>
            </p:nvSpPr>
            <p:spPr bwMode="auto">
              <a:xfrm>
                <a:off x="4704" y="2267"/>
                <a:ext cx="78" cy="100"/>
              </a:xfrm>
              <a:custGeom>
                <a:avLst/>
                <a:gdLst>
                  <a:gd name="T0" fmla="*/ 21 w 33"/>
                  <a:gd name="T1" fmla="*/ 13 h 42"/>
                  <a:gd name="T2" fmla="*/ 21 w 33"/>
                  <a:gd name="T3" fmla="*/ 18 h 42"/>
                  <a:gd name="T4" fmla="*/ 25 w 33"/>
                  <a:gd name="T5" fmla="*/ 22 h 42"/>
                  <a:gd name="T6" fmla="*/ 33 w 33"/>
                  <a:gd name="T7" fmla="*/ 19 h 42"/>
                  <a:gd name="T8" fmla="*/ 0 w 33"/>
                  <a:gd name="T9" fmla="*/ 42 h 42"/>
                  <a:gd name="T10" fmla="*/ 7 w 33"/>
                  <a:gd name="T11" fmla="*/ 35 h 42"/>
                  <a:gd name="T12" fmla="*/ 3 w 33"/>
                  <a:gd name="T13" fmla="*/ 29 h 42"/>
                  <a:gd name="T14" fmla="*/ 15 w 33"/>
                  <a:gd name="T15" fmla="*/ 0 h 42"/>
                  <a:gd name="T16" fmla="*/ 21 w 33"/>
                  <a:gd name="T17" fmla="*/ 5 h 42"/>
                  <a:gd name="T18" fmla="*/ 17 w 33"/>
                  <a:gd name="T19" fmla="*/ 14 h 42"/>
                  <a:gd name="T20" fmla="*/ 21 w 33"/>
                  <a:gd name="T21"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2">
                    <a:moveTo>
                      <a:pt x="21" y="13"/>
                    </a:moveTo>
                    <a:cubicBezTo>
                      <a:pt x="23" y="14"/>
                      <a:pt x="22" y="18"/>
                      <a:pt x="21" y="18"/>
                    </a:cubicBezTo>
                    <a:cubicBezTo>
                      <a:pt x="21" y="21"/>
                      <a:pt x="25" y="20"/>
                      <a:pt x="25" y="22"/>
                    </a:cubicBezTo>
                    <a:cubicBezTo>
                      <a:pt x="28" y="21"/>
                      <a:pt x="28" y="18"/>
                      <a:pt x="33" y="19"/>
                    </a:cubicBezTo>
                    <a:cubicBezTo>
                      <a:pt x="24" y="29"/>
                      <a:pt x="12" y="39"/>
                      <a:pt x="0" y="42"/>
                    </a:cubicBezTo>
                    <a:cubicBezTo>
                      <a:pt x="1" y="38"/>
                      <a:pt x="6" y="38"/>
                      <a:pt x="7" y="35"/>
                    </a:cubicBezTo>
                    <a:cubicBezTo>
                      <a:pt x="7" y="31"/>
                      <a:pt x="2" y="33"/>
                      <a:pt x="3" y="29"/>
                    </a:cubicBezTo>
                    <a:cubicBezTo>
                      <a:pt x="16" y="26"/>
                      <a:pt x="16" y="12"/>
                      <a:pt x="15" y="0"/>
                    </a:cubicBezTo>
                    <a:cubicBezTo>
                      <a:pt x="16" y="2"/>
                      <a:pt x="18" y="4"/>
                      <a:pt x="21" y="5"/>
                    </a:cubicBezTo>
                    <a:cubicBezTo>
                      <a:pt x="19" y="7"/>
                      <a:pt x="20" y="12"/>
                      <a:pt x="17" y="14"/>
                    </a:cubicBezTo>
                    <a:cubicBezTo>
                      <a:pt x="19" y="16"/>
                      <a:pt x="21" y="16"/>
                      <a:pt x="21" y="1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70" name="Freeform 137"/>
              <p:cNvSpPr/>
              <p:nvPr/>
            </p:nvSpPr>
            <p:spPr bwMode="auto">
              <a:xfrm>
                <a:off x="1860" y="2429"/>
                <a:ext cx="14" cy="16"/>
              </a:xfrm>
              <a:custGeom>
                <a:avLst/>
                <a:gdLst>
                  <a:gd name="T0" fmla="*/ 6 w 6"/>
                  <a:gd name="T1" fmla="*/ 5 h 7"/>
                  <a:gd name="T2" fmla="*/ 4 w 6"/>
                  <a:gd name="T3" fmla="*/ 7 h 7"/>
                  <a:gd name="T4" fmla="*/ 3 w 6"/>
                  <a:gd name="T5" fmla="*/ 1 h 7"/>
                  <a:gd name="T6" fmla="*/ 4 w 6"/>
                  <a:gd name="T7" fmla="*/ 0 h 7"/>
                  <a:gd name="T8" fmla="*/ 6 w 6"/>
                  <a:gd name="T9" fmla="*/ 0 h 7"/>
                  <a:gd name="T10" fmla="*/ 6 w 6"/>
                  <a:gd name="T11" fmla="*/ 1 h 7"/>
                  <a:gd name="T12" fmla="*/ 4 w 6"/>
                  <a:gd name="T13" fmla="*/ 4 h 7"/>
                  <a:gd name="T14" fmla="*/ 6 w 6"/>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6" y="5"/>
                    </a:moveTo>
                    <a:cubicBezTo>
                      <a:pt x="4" y="5"/>
                      <a:pt x="4" y="6"/>
                      <a:pt x="4" y="7"/>
                    </a:cubicBezTo>
                    <a:cubicBezTo>
                      <a:pt x="0" y="6"/>
                      <a:pt x="6" y="1"/>
                      <a:pt x="3" y="1"/>
                    </a:cubicBezTo>
                    <a:cubicBezTo>
                      <a:pt x="3" y="0"/>
                      <a:pt x="3" y="0"/>
                      <a:pt x="4" y="0"/>
                    </a:cubicBezTo>
                    <a:cubicBezTo>
                      <a:pt x="5" y="0"/>
                      <a:pt x="5" y="0"/>
                      <a:pt x="6" y="0"/>
                    </a:cubicBezTo>
                    <a:cubicBezTo>
                      <a:pt x="6" y="0"/>
                      <a:pt x="6" y="1"/>
                      <a:pt x="6" y="1"/>
                    </a:cubicBezTo>
                    <a:cubicBezTo>
                      <a:pt x="6" y="2"/>
                      <a:pt x="4" y="3"/>
                      <a:pt x="4" y="4"/>
                    </a:cubicBezTo>
                    <a:cubicBezTo>
                      <a:pt x="5" y="4"/>
                      <a:pt x="6" y="4"/>
                      <a:pt x="6" y="5"/>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71" name="Freeform 138"/>
              <p:cNvSpPr/>
              <p:nvPr/>
            </p:nvSpPr>
            <p:spPr bwMode="auto">
              <a:xfrm>
                <a:off x="3457" y="2464"/>
                <a:ext cx="22" cy="17"/>
              </a:xfrm>
              <a:custGeom>
                <a:avLst/>
                <a:gdLst>
                  <a:gd name="T0" fmla="*/ 1 w 9"/>
                  <a:gd name="T1" fmla="*/ 2 h 7"/>
                  <a:gd name="T2" fmla="*/ 9 w 9"/>
                  <a:gd name="T3" fmla="*/ 4 h 7"/>
                  <a:gd name="T4" fmla="*/ 0 w 9"/>
                  <a:gd name="T5" fmla="*/ 7 h 7"/>
                  <a:gd name="T6" fmla="*/ 1 w 9"/>
                  <a:gd name="T7" fmla="*/ 2 h 7"/>
                </a:gdLst>
                <a:ahLst/>
                <a:cxnLst>
                  <a:cxn ang="0">
                    <a:pos x="T0" y="T1"/>
                  </a:cxn>
                  <a:cxn ang="0">
                    <a:pos x="T2" y="T3"/>
                  </a:cxn>
                  <a:cxn ang="0">
                    <a:pos x="T4" y="T5"/>
                  </a:cxn>
                  <a:cxn ang="0">
                    <a:pos x="T6" y="T7"/>
                  </a:cxn>
                </a:cxnLst>
                <a:rect l="0" t="0" r="r" b="b"/>
                <a:pathLst>
                  <a:path w="9" h="7">
                    <a:moveTo>
                      <a:pt x="1" y="2"/>
                    </a:moveTo>
                    <a:cubicBezTo>
                      <a:pt x="4" y="0"/>
                      <a:pt x="4" y="6"/>
                      <a:pt x="9" y="4"/>
                    </a:cubicBezTo>
                    <a:cubicBezTo>
                      <a:pt x="8" y="7"/>
                      <a:pt x="4" y="7"/>
                      <a:pt x="0" y="7"/>
                    </a:cubicBezTo>
                    <a:cubicBezTo>
                      <a:pt x="0" y="5"/>
                      <a:pt x="2" y="5"/>
                      <a:pt x="1" y="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72" name="Freeform 139"/>
              <p:cNvSpPr/>
              <p:nvPr/>
            </p:nvSpPr>
            <p:spPr bwMode="auto">
              <a:xfrm>
                <a:off x="2059" y="2507"/>
                <a:ext cx="12" cy="14"/>
              </a:xfrm>
              <a:custGeom>
                <a:avLst/>
                <a:gdLst>
                  <a:gd name="T0" fmla="*/ 5 w 5"/>
                  <a:gd name="T1" fmla="*/ 0 h 6"/>
                  <a:gd name="T2" fmla="*/ 0 w 5"/>
                  <a:gd name="T3" fmla="*/ 4 h 6"/>
                  <a:gd name="T4" fmla="*/ 2 w 5"/>
                  <a:gd name="T5" fmla="*/ 0 h 6"/>
                  <a:gd name="T6" fmla="*/ 5 w 5"/>
                  <a:gd name="T7" fmla="*/ 0 h 6"/>
                </a:gdLst>
                <a:ahLst/>
                <a:cxnLst>
                  <a:cxn ang="0">
                    <a:pos x="T0" y="T1"/>
                  </a:cxn>
                  <a:cxn ang="0">
                    <a:pos x="T2" y="T3"/>
                  </a:cxn>
                  <a:cxn ang="0">
                    <a:pos x="T4" y="T5"/>
                  </a:cxn>
                  <a:cxn ang="0">
                    <a:pos x="T6" y="T7"/>
                  </a:cxn>
                </a:cxnLst>
                <a:rect l="0" t="0" r="r" b="b"/>
                <a:pathLst>
                  <a:path w="5" h="6">
                    <a:moveTo>
                      <a:pt x="5" y="0"/>
                    </a:moveTo>
                    <a:cubicBezTo>
                      <a:pt x="4" y="1"/>
                      <a:pt x="2" y="6"/>
                      <a:pt x="0" y="4"/>
                    </a:cubicBezTo>
                    <a:cubicBezTo>
                      <a:pt x="2" y="2"/>
                      <a:pt x="0" y="2"/>
                      <a:pt x="2" y="0"/>
                    </a:cubicBezTo>
                    <a:cubicBezTo>
                      <a:pt x="3" y="0"/>
                      <a:pt x="4" y="0"/>
                      <a:pt x="5"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73" name="Freeform 140"/>
              <p:cNvSpPr/>
              <p:nvPr/>
            </p:nvSpPr>
            <p:spPr bwMode="auto">
              <a:xfrm>
                <a:off x="2071" y="2502"/>
                <a:ext cx="21" cy="17"/>
              </a:xfrm>
              <a:custGeom>
                <a:avLst/>
                <a:gdLst>
                  <a:gd name="T0" fmla="*/ 0 w 9"/>
                  <a:gd name="T1" fmla="*/ 7 h 7"/>
                  <a:gd name="T2" fmla="*/ 1 w 9"/>
                  <a:gd name="T3" fmla="*/ 1 h 7"/>
                  <a:gd name="T4" fmla="*/ 8 w 9"/>
                  <a:gd name="T5" fmla="*/ 4 h 7"/>
                  <a:gd name="T6" fmla="*/ 0 w 9"/>
                  <a:gd name="T7" fmla="*/ 7 h 7"/>
                </a:gdLst>
                <a:ahLst/>
                <a:cxnLst>
                  <a:cxn ang="0">
                    <a:pos x="T0" y="T1"/>
                  </a:cxn>
                  <a:cxn ang="0">
                    <a:pos x="T2" y="T3"/>
                  </a:cxn>
                  <a:cxn ang="0">
                    <a:pos x="T4" y="T5"/>
                  </a:cxn>
                  <a:cxn ang="0">
                    <a:pos x="T6" y="T7"/>
                  </a:cxn>
                </a:cxnLst>
                <a:rect l="0" t="0" r="r" b="b"/>
                <a:pathLst>
                  <a:path w="9" h="7">
                    <a:moveTo>
                      <a:pt x="0" y="7"/>
                    </a:moveTo>
                    <a:cubicBezTo>
                      <a:pt x="1" y="3"/>
                      <a:pt x="3" y="4"/>
                      <a:pt x="1" y="1"/>
                    </a:cubicBezTo>
                    <a:cubicBezTo>
                      <a:pt x="4" y="1"/>
                      <a:pt x="9" y="0"/>
                      <a:pt x="8" y="4"/>
                    </a:cubicBezTo>
                    <a:cubicBezTo>
                      <a:pt x="4" y="3"/>
                      <a:pt x="4" y="7"/>
                      <a:pt x="0" y="7"/>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74" name="Freeform 141"/>
              <p:cNvSpPr/>
              <p:nvPr/>
            </p:nvSpPr>
            <p:spPr bwMode="auto">
              <a:xfrm>
                <a:off x="1952" y="2538"/>
                <a:ext cx="17" cy="11"/>
              </a:xfrm>
              <a:custGeom>
                <a:avLst/>
                <a:gdLst>
                  <a:gd name="T0" fmla="*/ 2 w 7"/>
                  <a:gd name="T1" fmla="*/ 0 h 5"/>
                  <a:gd name="T2" fmla="*/ 4 w 7"/>
                  <a:gd name="T3" fmla="*/ 1 h 5"/>
                  <a:gd name="T4" fmla="*/ 5 w 7"/>
                  <a:gd name="T5" fmla="*/ 5 h 5"/>
                  <a:gd name="T6" fmla="*/ 3 w 7"/>
                  <a:gd name="T7" fmla="*/ 5 h 5"/>
                  <a:gd name="T8" fmla="*/ 3 w 7"/>
                  <a:gd name="T9" fmla="*/ 2 h 5"/>
                  <a:gd name="T10" fmla="*/ 1 w 7"/>
                  <a:gd name="T11" fmla="*/ 3 h 5"/>
                  <a:gd name="T12" fmla="*/ 1 w 7"/>
                  <a:gd name="T13" fmla="*/ 0 h 5"/>
                  <a:gd name="T14" fmla="*/ 2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2" y="0"/>
                    </a:moveTo>
                    <a:cubicBezTo>
                      <a:pt x="3" y="1"/>
                      <a:pt x="3" y="1"/>
                      <a:pt x="4" y="1"/>
                    </a:cubicBezTo>
                    <a:cubicBezTo>
                      <a:pt x="5" y="3"/>
                      <a:pt x="7" y="3"/>
                      <a:pt x="5" y="5"/>
                    </a:cubicBezTo>
                    <a:cubicBezTo>
                      <a:pt x="5" y="5"/>
                      <a:pt x="4" y="5"/>
                      <a:pt x="3" y="5"/>
                    </a:cubicBezTo>
                    <a:cubicBezTo>
                      <a:pt x="3" y="4"/>
                      <a:pt x="3" y="3"/>
                      <a:pt x="3" y="2"/>
                    </a:cubicBezTo>
                    <a:cubicBezTo>
                      <a:pt x="2" y="2"/>
                      <a:pt x="2" y="2"/>
                      <a:pt x="1" y="3"/>
                    </a:cubicBezTo>
                    <a:cubicBezTo>
                      <a:pt x="0" y="2"/>
                      <a:pt x="1" y="1"/>
                      <a:pt x="1" y="0"/>
                    </a:cubicBezTo>
                    <a:cubicBezTo>
                      <a:pt x="2" y="0"/>
                      <a:pt x="2" y="0"/>
                      <a:pt x="2"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75" name="Freeform 142"/>
              <p:cNvSpPr/>
              <p:nvPr/>
            </p:nvSpPr>
            <p:spPr bwMode="auto">
              <a:xfrm>
                <a:off x="2511" y="672"/>
                <a:ext cx="33" cy="9"/>
              </a:xfrm>
              <a:custGeom>
                <a:avLst/>
                <a:gdLst>
                  <a:gd name="T0" fmla="*/ 10 w 14"/>
                  <a:gd name="T1" fmla="*/ 0 h 4"/>
                  <a:gd name="T2" fmla="*/ 10 w 14"/>
                  <a:gd name="T3" fmla="*/ 1 h 4"/>
                  <a:gd name="T4" fmla="*/ 14 w 14"/>
                  <a:gd name="T5" fmla="*/ 2 h 4"/>
                  <a:gd name="T6" fmla="*/ 6 w 14"/>
                  <a:gd name="T7" fmla="*/ 3 h 4"/>
                  <a:gd name="T8" fmla="*/ 7 w 14"/>
                  <a:gd name="T9" fmla="*/ 1 h 4"/>
                  <a:gd name="T10" fmla="*/ 0 w 14"/>
                  <a:gd name="T11" fmla="*/ 1 h 4"/>
                  <a:gd name="T12" fmla="*/ 0 w 14"/>
                  <a:gd name="T13" fmla="*/ 0 h 4"/>
                  <a:gd name="T14" fmla="*/ 10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0" y="0"/>
                    </a:moveTo>
                    <a:cubicBezTo>
                      <a:pt x="10" y="0"/>
                      <a:pt x="10" y="1"/>
                      <a:pt x="10" y="1"/>
                    </a:cubicBezTo>
                    <a:cubicBezTo>
                      <a:pt x="12" y="1"/>
                      <a:pt x="12" y="2"/>
                      <a:pt x="14" y="2"/>
                    </a:cubicBezTo>
                    <a:cubicBezTo>
                      <a:pt x="13" y="4"/>
                      <a:pt x="9" y="2"/>
                      <a:pt x="6" y="3"/>
                    </a:cubicBezTo>
                    <a:cubicBezTo>
                      <a:pt x="6" y="2"/>
                      <a:pt x="7" y="2"/>
                      <a:pt x="7" y="1"/>
                    </a:cubicBezTo>
                    <a:cubicBezTo>
                      <a:pt x="5" y="1"/>
                      <a:pt x="2" y="1"/>
                      <a:pt x="0" y="1"/>
                    </a:cubicBezTo>
                    <a:cubicBezTo>
                      <a:pt x="0" y="1"/>
                      <a:pt x="0" y="0"/>
                      <a:pt x="0" y="0"/>
                    </a:cubicBezTo>
                    <a:cubicBezTo>
                      <a:pt x="3" y="0"/>
                      <a:pt x="7" y="0"/>
                      <a:pt x="10"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76" name="Freeform 143"/>
              <p:cNvSpPr/>
              <p:nvPr/>
            </p:nvSpPr>
            <p:spPr bwMode="auto">
              <a:xfrm>
                <a:off x="2421" y="672"/>
                <a:ext cx="19" cy="14"/>
              </a:xfrm>
              <a:custGeom>
                <a:avLst/>
                <a:gdLst>
                  <a:gd name="T0" fmla="*/ 8 w 8"/>
                  <a:gd name="T1" fmla="*/ 4 h 6"/>
                  <a:gd name="T2" fmla="*/ 0 w 8"/>
                  <a:gd name="T3" fmla="*/ 2 h 6"/>
                  <a:gd name="T4" fmla="*/ 8 w 8"/>
                  <a:gd name="T5" fmla="*/ 4 h 6"/>
                </a:gdLst>
                <a:ahLst/>
                <a:cxnLst>
                  <a:cxn ang="0">
                    <a:pos x="T0" y="T1"/>
                  </a:cxn>
                  <a:cxn ang="0">
                    <a:pos x="T2" y="T3"/>
                  </a:cxn>
                  <a:cxn ang="0">
                    <a:pos x="T4" y="T5"/>
                  </a:cxn>
                </a:cxnLst>
                <a:rect l="0" t="0" r="r" b="b"/>
                <a:pathLst>
                  <a:path w="8" h="6">
                    <a:moveTo>
                      <a:pt x="8" y="4"/>
                    </a:moveTo>
                    <a:cubicBezTo>
                      <a:pt x="6" y="2"/>
                      <a:pt x="2" y="6"/>
                      <a:pt x="0" y="2"/>
                    </a:cubicBezTo>
                    <a:cubicBezTo>
                      <a:pt x="1" y="0"/>
                      <a:pt x="8" y="1"/>
                      <a:pt x="8"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77" name="Freeform 144"/>
              <p:cNvSpPr/>
              <p:nvPr/>
            </p:nvSpPr>
            <p:spPr bwMode="auto">
              <a:xfrm>
                <a:off x="2480" y="676"/>
                <a:ext cx="36" cy="5"/>
              </a:xfrm>
              <a:custGeom>
                <a:avLst/>
                <a:gdLst>
                  <a:gd name="T0" fmla="*/ 15 w 15"/>
                  <a:gd name="T1" fmla="*/ 0 h 2"/>
                  <a:gd name="T2" fmla="*/ 0 w 15"/>
                  <a:gd name="T3" fmla="*/ 2 h 2"/>
                  <a:gd name="T4" fmla="*/ 15 w 15"/>
                  <a:gd name="T5" fmla="*/ 0 h 2"/>
                </a:gdLst>
                <a:ahLst/>
                <a:cxnLst>
                  <a:cxn ang="0">
                    <a:pos x="T0" y="T1"/>
                  </a:cxn>
                  <a:cxn ang="0">
                    <a:pos x="T2" y="T3"/>
                  </a:cxn>
                  <a:cxn ang="0">
                    <a:pos x="T4" y="T5"/>
                  </a:cxn>
                </a:cxnLst>
                <a:rect l="0" t="0" r="r" b="b"/>
                <a:pathLst>
                  <a:path w="15" h="2">
                    <a:moveTo>
                      <a:pt x="15" y="0"/>
                    </a:moveTo>
                    <a:cubicBezTo>
                      <a:pt x="11" y="2"/>
                      <a:pt x="6" y="2"/>
                      <a:pt x="0" y="2"/>
                    </a:cubicBezTo>
                    <a:cubicBezTo>
                      <a:pt x="4" y="0"/>
                      <a:pt x="10" y="0"/>
                      <a:pt x="15"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78" name="Freeform 145"/>
              <p:cNvSpPr/>
              <p:nvPr/>
            </p:nvSpPr>
            <p:spPr bwMode="auto">
              <a:xfrm>
                <a:off x="2551" y="683"/>
                <a:ext cx="21" cy="10"/>
              </a:xfrm>
              <a:custGeom>
                <a:avLst/>
                <a:gdLst>
                  <a:gd name="T0" fmla="*/ 9 w 9"/>
                  <a:gd name="T1" fmla="*/ 1 h 4"/>
                  <a:gd name="T2" fmla="*/ 0 w 9"/>
                  <a:gd name="T3" fmla="*/ 0 h 4"/>
                  <a:gd name="T4" fmla="*/ 9 w 9"/>
                  <a:gd name="T5" fmla="*/ 0 h 4"/>
                  <a:gd name="T6" fmla="*/ 9 w 9"/>
                  <a:gd name="T7" fmla="*/ 1 h 4"/>
                </a:gdLst>
                <a:ahLst/>
                <a:cxnLst>
                  <a:cxn ang="0">
                    <a:pos x="T0" y="T1"/>
                  </a:cxn>
                  <a:cxn ang="0">
                    <a:pos x="T2" y="T3"/>
                  </a:cxn>
                  <a:cxn ang="0">
                    <a:pos x="T4" y="T5"/>
                  </a:cxn>
                  <a:cxn ang="0">
                    <a:pos x="T6" y="T7"/>
                  </a:cxn>
                </a:cxnLst>
                <a:rect l="0" t="0" r="r" b="b"/>
                <a:pathLst>
                  <a:path w="9" h="4">
                    <a:moveTo>
                      <a:pt x="9" y="1"/>
                    </a:moveTo>
                    <a:cubicBezTo>
                      <a:pt x="6" y="0"/>
                      <a:pt x="0" y="4"/>
                      <a:pt x="0" y="0"/>
                    </a:cubicBezTo>
                    <a:cubicBezTo>
                      <a:pt x="3" y="0"/>
                      <a:pt x="6" y="0"/>
                      <a:pt x="9" y="0"/>
                    </a:cubicBezTo>
                    <a:cubicBezTo>
                      <a:pt x="9" y="0"/>
                      <a:pt x="9" y="0"/>
                      <a:pt x="9"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79" name="Freeform 146"/>
              <p:cNvSpPr/>
              <p:nvPr/>
            </p:nvSpPr>
            <p:spPr bwMode="auto">
              <a:xfrm>
                <a:off x="2234" y="686"/>
                <a:ext cx="38" cy="9"/>
              </a:xfrm>
              <a:custGeom>
                <a:avLst/>
                <a:gdLst>
                  <a:gd name="T0" fmla="*/ 4 w 16"/>
                  <a:gd name="T1" fmla="*/ 4 h 4"/>
                  <a:gd name="T2" fmla="*/ 0 w 16"/>
                  <a:gd name="T3" fmla="*/ 2 h 4"/>
                  <a:gd name="T4" fmla="*/ 16 w 16"/>
                  <a:gd name="T5" fmla="*/ 1 h 4"/>
                  <a:gd name="T6" fmla="*/ 4 w 16"/>
                  <a:gd name="T7" fmla="*/ 4 h 4"/>
                </a:gdLst>
                <a:ahLst/>
                <a:cxnLst>
                  <a:cxn ang="0">
                    <a:pos x="T0" y="T1"/>
                  </a:cxn>
                  <a:cxn ang="0">
                    <a:pos x="T2" y="T3"/>
                  </a:cxn>
                  <a:cxn ang="0">
                    <a:pos x="T4" y="T5"/>
                  </a:cxn>
                  <a:cxn ang="0">
                    <a:pos x="T6" y="T7"/>
                  </a:cxn>
                </a:cxnLst>
                <a:rect l="0" t="0" r="r" b="b"/>
                <a:pathLst>
                  <a:path w="16" h="4">
                    <a:moveTo>
                      <a:pt x="4" y="4"/>
                    </a:moveTo>
                    <a:cubicBezTo>
                      <a:pt x="5" y="1"/>
                      <a:pt x="0" y="4"/>
                      <a:pt x="0" y="2"/>
                    </a:cubicBezTo>
                    <a:cubicBezTo>
                      <a:pt x="6" y="1"/>
                      <a:pt x="10" y="0"/>
                      <a:pt x="16" y="1"/>
                    </a:cubicBezTo>
                    <a:cubicBezTo>
                      <a:pt x="13" y="2"/>
                      <a:pt x="7" y="2"/>
                      <a:pt x="4"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80" name="Freeform 147"/>
              <p:cNvSpPr/>
              <p:nvPr/>
            </p:nvSpPr>
            <p:spPr bwMode="auto">
              <a:xfrm>
                <a:off x="3223" y="691"/>
                <a:ext cx="17" cy="9"/>
              </a:xfrm>
              <a:custGeom>
                <a:avLst/>
                <a:gdLst>
                  <a:gd name="T0" fmla="*/ 7 w 7"/>
                  <a:gd name="T1" fmla="*/ 2 h 4"/>
                  <a:gd name="T2" fmla="*/ 0 w 7"/>
                  <a:gd name="T3" fmla="*/ 3 h 4"/>
                  <a:gd name="T4" fmla="*/ 7 w 7"/>
                  <a:gd name="T5" fmla="*/ 2 h 4"/>
                </a:gdLst>
                <a:ahLst/>
                <a:cxnLst>
                  <a:cxn ang="0">
                    <a:pos x="T0" y="T1"/>
                  </a:cxn>
                  <a:cxn ang="0">
                    <a:pos x="T2" y="T3"/>
                  </a:cxn>
                  <a:cxn ang="0">
                    <a:pos x="T4" y="T5"/>
                  </a:cxn>
                </a:cxnLst>
                <a:rect l="0" t="0" r="r" b="b"/>
                <a:pathLst>
                  <a:path w="7" h="4">
                    <a:moveTo>
                      <a:pt x="7" y="2"/>
                    </a:moveTo>
                    <a:cubicBezTo>
                      <a:pt x="6" y="4"/>
                      <a:pt x="2" y="2"/>
                      <a:pt x="0" y="3"/>
                    </a:cubicBezTo>
                    <a:cubicBezTo>
                      <a:pt x="1" y="1"/>
                      <a:pt x="5" y="0"/>
                      <a:pt x="7" y="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81" name="Freeform 148"/>
              <p:cNvSpPr/>
              <p:nvPr/>
            </p:nvSpPr>
            <p:spPr bwMode="auto">
              <a:xfrm>
                <a:off x="2579" y="691"/>
                <a:ext cx="26" cy="14"/>
              </a:xfrm>
              <a:custGeom>
                <a:avLst/>
                <a:gdLst>
                  <a:gd name="T0" fmla="*/ 0 w 11"/>
                  <a:gd name="T1" fmla="*/ 4 h 6"/>
                  <a:gd name="T2" fmla="*/ 0 w 11"/>
                  <a:gd name="T3" fmla="*/ 4 h 6"/>
                </a:gdLst>
                <a:ahLst/>
                <a:cxnLst>
                  <a:cxn ang="0">
                    <a:pos x="T0" y="T1"/>
                  </a:cxn>
                  <a:cxn ang="0">
                    <a:pos x="T2" y="T3"/>
                  </a:cxn>
                </a:cxnLst>
                <a:rect l="0" t="0" r="r" b="b"/>
                <a:pathLst>
                  <a:path w="11" h="6">
                    <a:moveTo>
                      <a:pt x="0" y="4"/>
                    </a:moveTo>
                    <a:cubicBezTo>
                      <a:pt x="11" y="0"/>
                      <a:pt x="9" y="6"/>
                      <a:pt x="0"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82" name="Freeform 149"/>
              <p:cNvSpPr/>
              <p:nvPr/>
            </p:nvSpPr>
            <p:spPr bwMode="auto">
              <a:xfrm>
                <a:off x="3100" y="693"/>
                <a:ext cx="33" cy="12"/>
              </a:xfrm>
              <a:custGeom>
                <a:avLst/>
                <a:gdLst>
                  <a:gd name="T0" fmla="*/ 14 w 14"/>
                  <a:gd name="T1" fmla="*/ 2 h 5"/>
                  <a:gd name="T2" fmla="*/ 0 w 14"/>
                  <a:gd name="T3" fmla="*/ 3 h 5"/>
                  <a:gd name="T4" fmla="*/ 1 w 14"/>
                  <a:gd name="T5" fmla="*/ 2 h 5"/>
                  <a:gd name="T6" fmla="*/ 14 w 14"/>
                  <a:gd name="T7" fmla="*/ 2 h 5"/>
                </a:gdLst>
                <a:ahLst/>
                <a:cxnLst>
                  <a:cxn ang="0">
                    <a:pos x="T0" y="T1"/>
                  </a:cxn>
                  <a:cxn ang="0">
                    <a:pos x="T2" y="T3"/>
                  </a:cxn>
                  <a:cxn ang="0">
                    <a:pos x="T4" y="T5"/>
                  </a:cxn>
                  <a:cxn ang="0">
                    <a:pos x="T6" y="T7"/>
                  </a:cxn>
                </a:cxnLst>
                <a:rect l="0" t="0" r="r" b="b"/>
                <a:pathLst>
                  <a:path w="14" h="5">
                    <a:moveTo>
                      <a:pt x="14" y="2"/>
                    </a:moveTo>
                    <a:cubicBezTo>
                      <a:pt x="10" y="4"/>
                      <a:pt x="5" y="5"/>
                      <a:pt x="0" y="3"/>
                    </a:cubicBezTo>
                    <a:cubicBezTo>
                      <a:pt x="1" y="3"/>
                      <a:pt x="3" y="2"/>
                      <a:pt x="1" y="2"/>
                    </a:cubicBezTo>
                    <a:cubicBezTo>
                      <a:pt x="3" y="0"/>
                      <a:pt x="9" y="3"/>
                      <a:pt x="14" y="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83" name="Freeform 150"/>
              <p:cNvSpPr/>
              <p:nvPr/>
            </p:nvSpPr>
            <p:spPr bwMode="auto">
              <a:xfrm>
                <a:off x="3450" y="688"/>
                <a:ext cx="71" cy="26"/>
              </a:xfrm>
              <a:custGeom>
                <a:avLst/>
                <a:gdLst>
                  <a:gd name="T0" fmla="*/ 17 w 30"/>
                  <a:gd name="T1" fmla="*/ 10 h 11"/>
                  <a:gd name="T2" fmla="*/ 8 w 30"/>
                  <a:gd name="T3" fmla="*/ 9 h 11"/>
                  <a:gd name="T4" fmla="*/ 10 w 30"/>
                  <a:gd name="T5" fmla="*/ 6 h 11"/>
                  <a:gd name="T6" fmla="*/ 0 w 30"/>
                  <a:gd name="T7" fmla="*/ 3 h 11"/>
                  <a:gd name="T8" fmla="*/ 16 w 30"/>
                  <a:gd name="T9" fmla="*/ 3 h 11"/>
                  <a:gd name="T10" fmla="*/ 30 w 30"/>
                  <a:gd name="T11" fmla="*/ 9 h 11"/>
                  <a:gd name="T12" fmla="*/ 17 w 30"/>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17" y="10"/>
                    </a:moveTo>
                    <a:cubicBezTo>
                      <a:pt x="15" y="9"/>
                      <a:pt x="11" y="9"/>
                      <a:pt x="8" y="9"/>
                    </a:cubicBezTo>
                    <a:cubicBezTo>
                      <a:pt x="8" y="8"/>
                      <a:pt x="9" y="8"/>
                      <a:pt x="10" y="6"/>
                    </a:cubicBezTo>
                    <a:cubicBezTo>
                      <a:pt x="6" y="9"/>
                      <a:pt x="0" y="9"/>
                      <a:pt x="0" y="3"/>
                    </a:cubicBezTo>
                    <a:cubicBezTo>
                      <a:pt x="5" y="0"/>
                      <a:pt x="11" y="3"/>
                      <a:pt x="16" y="3"/>
                    </a:cubicBezTo>
                    <a:cubicBezTo>
                      <a:pt x="16" y="10"/>
                      <a:pt x="27" y="5"/>
                      <a:pt x="30" y="9"/>
                    </a:cubicBezTo>
                    <a:cubicBezTo>
                      <a:pt x="27" y="11"/>
                      <a:pt x="21" y="10"/>
                      <a:pt x="17" y="1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84" name="Freeform 151"/>
              <p:cNvSpPr/>
              <p:nvPr/>
            </p:nvSpPr>
            <p:spPr bwMode="auto">
              <a:xfrm>
                <a:off x="2085" y="698"/>
                <a:ext cx="19" cy="16"/>
              </a:xfrm>
              <a:custGeom>
                <a:avLst/>
                <a:gdLst>
                  <a:gd name="T0" fmla="*/ 6 w 8"/>
                  <a:gd name="T1" fmla="*/ 0 h 7"/>
                  <a:gd name="T2" fmla="*/ 8 w 8"/>
                  <a:gd name="T3" fmla="*/ 2 h 7"/>
                  <a:gd name="T4" fmla="*/ 0 w 8"/>
                  <a:gd name="T5" fmla="*/ 1 h 7"/>
                  <a:gd name="T6" fmla="*/ 6 w 8"/>
                  <a:gd name="T7" fmla="*/ 0 h 7"/>
                </a:gdLst>
                <a:ahLst/>
                <a:cxnLst>
                  <a:cxn ang="0">
                    <a:pos x="T0" y="T1"/>
                  </a:cxn>
                  <a:cxn ang="0">
                    <a:pos x="T2" y="T3"/>
                  </a:cxn>
                  <a:cxn ang="0">
                    <a:pos x="T4" y="T5"/>
                  </a:cxn>
                  <a:cxn ang="0">
                    <a:pos x="T6" y="T7"/>
                  </a:cxn>
                </a:cxnLst>
                <a:rect l="0" t="0" r="r" b="b"/>
                <a:pathLst>
                  <a:path w="8" h="7">
                    <a:moveTo>
                      <a:pt x="6" y="0"/>
                    </a:moveTo>
                    <a:cubicBezTo>
                      <a:pt x="6" y="1"/>
                      <a:pt x="6" y="3"/>
                      <a:pt x="8" y="2"/>
                    </a:cubicBezTo>
                    <a:cubicBezTo>
                      <a:pt x="6" y="7"/>
                      <a:pt x="4" y="0"/>
                      <a:pt x="0" y="1"/>
                    </a:cubicBezTo>
                    <a:cubicBezTo>
                      <a:pt x="1" y="0"/>
                      <a:pt x="4" y="0"/>
                      <a:pt x="6"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85" name="Freeform 152"/>
              <p:cNvSpPr/>
              <p:nvPr/>
            </p:nvSpPr>
            <p:spPr bwMode="auto">
              <a:xfrm>
                <a:off x="2875" y="698"/>
                <a:ext cx="31" cy="9"/>
              </a:xfrm>
              <a:custGeom>
                <a:avLst/>
                <a:gdLst>
                  <a:gd name="T0" fmla="*/ 2 w 13"/>
                  <a:gd name="T1" fmla="*/ 3 h 4"/>
                  <a:gd name="T2" fmla="*/ 13 w 13"/>
                  <a:gd name="T3" fmla="*/ 1 h 4"/>
                  <a:gd name="T4" fmla="*/ 11 w 13"/>
                  <a:gd name="T5" fmla="*/ 2 h 4"/>
                  <a:gd name="T6" fmla="*/ 2 w 13"/>
                  <a:gd name="T7" fmla="*/ 3 h 4"/>
                </a:gdLst>
                <a:ahLst/>
                <a:cxnLst>
                  <a:cxn ang="0">
                    <a:pos x="T0" y="T1"/>
                  </a:cxn>
                  <a:cxn ang="0">
                    <a:pos x="T2" y="T3"/>
                  </a:cxn>
                  <a:cxn ang="0">
                    <a:pos x="T4" y="T5"/>
                  </a:cxn>
                  <a:cxn ang="0">
                    <a:pos x="T6" y="T7"/>
                  </a:cxn>
                </a:cxnLst>
                <a:rect l="0" t="0" r="r" b="b"/>
                <a:pathLst>
                  <a:path w="13" h="4">
                    <a:moveTo>
                      <a:pt x="2" y="3"/>
                    </a:moveTo>
                    <a:cubicBezTo>
                      <a:pt x="0" y="0"/>
                      <a:pt x="8" y="2"/>
                      <a:pt x="13" y="1"/>
                    </a:cubicBezTo>
                    <a:cubicBezTo>
                      <a:pt x="13" y="2"/>
                      <a:pt x="12" y="2"/>
                      <a:pt x="11" y="2"/>
                    </a:cubicBezTo>
                    <a:cubicBezTo>
                      <a:pt x="8" y="3"/>
                      <a:pt x="6" y="4"/>
                      <a:pt x="2"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86" name="Freeform 153"/>
              <p:cNvSpPr/>
              <p:nvPr/>
            </p:nvSpPr>
            <p:spPr bwMode="auto">
              <a:xfrm>
                <a:off x="2899" y="698"/>
                <a:ext cx="50" cy="12"/>
              </a:xfrm>
              <a:custGeom>
                <a:avLst/>
                <a:gdLst>
                  <a:gd name="T0" fmla="*/ 3 w 21"/>
                  <a:gd name="T1" fmla="*/ 1 h 5"/>
                  <a:gd name="T2" fmla="*/ 21 w 21"/>
                  <a:gd name="T3" fmla="*/ 2 h 5"/>
                  <a:gd name="T4" fmla="*/ 1 w 21"/>
                  <a:gd name="T5" fmla="*/ 5 h 5"/>
                  <a:gd name="T6" fmla="*/ 5 w 21"/>
                  <a:gd name="T7" fmla="*/ 4 h 5"/>
                  <a:gd name="T8" fmla="*/ 1 w 21"/>
                  <a:gd name="T9" fmla="*/ 2 h 5"/>
                  <a:gd name="T10" fmla="*/ 3 w 21"/>
                  <a:gd name="T11" fmla="*/ 1 h 5"/>
                </a:gdLst>
                <a:ahLst/>
                <a:cxnLst>
                  <a:cxn ang="0">
                    <a:pos x="T0" y="T1"/>
                  </a:cxn>
                  <a:cxn ang="0">
                    <a:pos x="T2" y="T3"/>
                  </a:cxn>
                  <a:cxn ang="0">
                    <a:pos x="T4" y="T5"/>
                  </a:cxn>
                  <a:cxn ang="0">
                    <a:pos x="T6" y="T7"/>
                  </a:cxn>
                  <a:cxn ang="0">
                    <a:pos x="T8" y="T9"/>
                  </a:cxn>
                  <a:cxn ang="0">
                    <a:pos x="T10" y="T11"/>
                  </a:cxn>
                </a:cxnLst>
                <a:rect l="0" t="0" r="r" b="b"/>
                <a:pathLst>
                  <a:path w="21" h="5">
                    <a:moveTo>
                      <a:pt x="3" y="1"/>
                    </a:moveTo>
                    <a:cubicBezTo>
                      <a:pt x="6" y="2"/>
                      <a:pt x="15" y="0"/>
                      <a:pt x="21" y="2"/>
                    </a:cubicBezTo>
                    <a:cubicBezTo>
                      <a:pt x="15" y="5"/>
                      <a:pt x="8" y="5"/>
                      <a:pt x="1" y="5"/>
                    </a:cubicBezTo>
                    <a:cubicBezTo>
                      <a:pt x="1" y="4"/>
                      <a:pt x="3" y="4"/>
                      <a:pt x="5" y="4"/>
                    </a:cubicBezTo>
                    <a:cubicBezTo>
                      <a:pt x="5" y="2"/>
                      <a:pt x="0" y="5"/>
                      <a:pt x="1" y="2"/>
                    </a:cubicBezTo>
                    <a:cubicBezTo>
                      <a:pt x="2" y="2"/>
                      <a:pt x="3" y="2"/>
                      <a:pt x="3"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87" name="Freeform 154"/>
              <p:cNvSpPr/>
              <p:nvPr/>
            </p:nvSpPr>
            <p:spPr bwMode="auto">
              <a:xfrm>
                <a:off x="2880" y="702"/>
                <a:ext cx="31" cy="15"/>
              </a:xfrm>
              <a:custGeom>
                <a:avLst/>
                <a:gdLst>
                  <a:gd name="T0" fmla="*/ 0 w 13"/>
                  <a:gd name="T1" fmla="*/ 2 h 6"/>
                  <a:gd name="T2" fmla="*/ 0 w 13"/>
                  <a:gd name="T3" fmla="*/ 1 h 6"/>
                  <a:gd name="T4" fmla="*/ 9 w 13"/>
                  <a:gd name="T5" fmla="*/ 0 h 6"/>
                  <a:gd name="T6" fmla="*/ 13 w 13"/>
                  <a:gd name="T7" fmla="*/ 2 h 6"/>
                  <a:gd name="T8" fmla="*/ 9 w 13"/>
                  <a:gd name="T9" fmla="*/ 3 h 6"/>
                  <a:gd name="T10" fmla="*/ 5 w 13"/>
                  <a:gd name="T11" fmla="*/ 4 h 6"/>
                  <a:gd name="T12" fmla="*/ 0 w 13"/>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3" h="6">
                    <a:moveTo>
                      <a:pt x="0" y="2"/>
                    </a:moveTo>
                    <a:cubicBezTo>
                      <a:pt x="0" y="2"/>
                      <a:pt x="0" y="2"/>
                      <a:pt x="0" y="1"/>
                    </a:cubicBezTo>
                    <a:cubicBezTo>
                      <a:pt x="4" y="2"/>
                      <a:pt x="6" y="1"/>
                      <a:pt x="9" y="0"/>
                    </a:cubicBezTo>
                    <a:cubicBezTo>
                      <a:pt x="8" y="3"/>
                      <a:pt x="13" y="0"/>
                      <a:pt x="13" y="2"/>
                    </a:cubicBezTo>
                    <a:cubicBezTo>
                      <a:pt x="11" y="2"/>
                      <a:pt x="9" y="2"/>
                      <a:pt x="9" y="3"/>
                    </a:cubicBezTo>
                    <a:cubicBezTo>
                      <a:pt x="8" y="5"/>
                      <a:pt x="6" y="4"/>
                      <a:pt x="5" y="4"/>
                    </a:cubicBezTo>
                    <a:cubicBezTo>
                      <a:pt x="1" y="6"/>
                      <a:pt x="3" y="2"/>
                      <a:pt x="0" y="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88" name="Freeform 155"/>
              <p:cNvSpPr/>
              <p:nvPr/>
            </p:nvSpPr>
            <p:spPr bwMode="auto">
              <a:xfrm>
                <a:off x="3490" y="710"/>
                <a:ext cx="50" cy="7"/>
              </a:xfrm>
              <a:custGeom>
                <a:avLst/>
                <a:gdLst>
                  <a:gd name="T0" fmla="*/ 0 w 21"/>
                  <a:gd name="T1" fmla="*/ 1 h 3"/>
                  <a:gd name="T2" fmla="*/ 13 w 21"/>
                  <a:gd name="T3" fmla="*/ 0 h 3"/>
                  <a:gd name="T4" fmla="*/ 0 w 21"/>
                  <a:gd name="T5" fmla="*/ 1 h 3"/>
                </a:gdLst>
                <a:ahLst/>
                <a:cxnLst>
                  <a:cxn ang="0">
                    <a:pos x="T0" y="T1"/>
                  </a:cxn>
                  <a:cxn ang="0">
                    <a:pos x="T2" y="T3"/>
                  </a:cxn>
                  <a:cxn ang="0">
                    <a:pos x="T4" y="T5"/>
                  </a:cxn>
                </a:cxnLst>
                <a:rect l="0" t="0" r="r" b="b"/>
                <a:pathLst>
                  <a:path w="21" h="3">
                    <a:moveTo>
                      <a:pt x="0" y="1"/>
                    </a:moveTo>
                    <a:cubicBezTo>
                      <a:pt x="4" y="1"/>
                      <a:pt x="10" y="2"/>
                      <a:pt x="13" y="0"/>
                    </a:cubicBezTo>
                    <a:cubicBezTo>
                      <a:pt x="21" y="3"/>
                      <a:pt x="3" y="3"/>
                      <a:pt x="0"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89" name="Freeform 156"/>
              <p:cNvSpPr/>
              <p:nvPr/>
            </p:nvSpPr>
            <p:spPr bwMode="auto">
              <a:xfrm>
                <a:off x="2956" y="710"/>
                <a:ext cx="21" cy="9"/>
              </a:xfrm>
              <a:custGeom>
                <a:avLst/>
                <a:gdLst>
                  <a:gd name="T0" fmla="*/ 1 w 9"/>
                  <a:gd name="T1" fmla="*/ 3 h 4"/>
                  <a:gd name="T2" fmla="*/ 7 w 9"/>
                  <a:gd name="T3" fmla="*/ 3 h 4"/>
                  <a:gd name="T4" fmla="*/ 1 w 9"/>
                  <a:gd name="T5" fmla="*/ 3 h 4"/>
                </a:gdLst>
                <a:ahLst/>
                <a:cxnLst>
                  <a:cxn ang="0">
                    <a:pos x="T0" y="T1"/>
                  </a:cxn>
                  <a:cxn ang="0">
                    <a:pos x="T2" y="T3"/>
                  </a:cxn>
                  <a:cxn ang="0">
                    <a:pos x="T4" y="T5"/>
                  </a:cxn>
                </a:cxnLst>
                <a:rect l="0" t="0" r="r" b="b"/>
                <a:pathLst>
                  <a:path w="9" h="4">
                    <a:moveTo>
                      <a:pt x="1" y="3"/>
                    </a:moveTo>
                    <a:cubicBezTo>
                      <a:pt x="0" y="0"/>
                      <a:pt x="9" y="0"/>
                      <a:pt x="7" y="3"/>
                    </a:cubicBezTo>
                    <a:cubicBezTo>
                      <a:pt x="5" y="1"/>
                      <a:pt x="4" y="4"/>
                      <a:pt x="1"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90" name="Freeform 157"/>
              <p:cNvSpPr/>
              <p:nvPr/>
            </p:nvSpPr>
            <p:spPr bwMode="auto">
              <a:xfrm>
                <a:off x="1950" y="717"/>
                <a:ext cx="36" cy="14"/>
              </a:xfrm>
              <a:custGeom>
                <a:avLst/>
                <a:gdLst>
                  <a:gd name="T0" fmla="*/ 12 w 15"/>
                  <a:gd name="T1" fmla="*/ 6 h 6"/>
                  <a:gd name="T2" fmla="*/ 2 w 15"/>
                  <a:gd name="T3" fmla="*/ 6 h 6"/>
                  <a:gd name="T4" fmla="*/ 0 w 15"/>
                  <a:gd name="T5" fmla="*/ 0 h 6"/>
                  <a:gd name="T6" fmla="*/ 10 w 15"/>
                  <a:gd name="T7" fmla="*/ 0 h 6"/>
                  <a:gd name="T8" fmla="*/ 9 w 15"/>
                  <a:gd name="T9" fmla="*/ 4 h 6"/>
                  <a:gd name="T10" fmla="*/ 14 w 15"/>
                  <a:gd name="T11" fmla="*/ 5 h 6"/>
                  <a:gd name="T12" fmla="*/ 12 w 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6"/>
                    </a:moveTo>
                    <a:cubicBezTo>
                      <a:pt x="9" y="6"/>
                      <a:pt x="6" y="6"/>
                      <a:pt x="2" y="6"/>
                    </a:cubicBezTo>
                    <a:cubicBezTo>
                      <a:pt x="1" y="3"/>
                      <a:pt x="1" y="4"/>
                      <a:pt x="0" y="0"/>
                    </a:cubicBezTo>
                    <a:cubicBezTo>
                      <a:pt x="4" y="0"/>
                      <a:pt x="7" y="0"/>
                      <a:pt x="10" y="0"/>
                    </a:cubicBezTo>
                    <a:cubicBezTo>
                      <a:pt x="15" y="2"/>
                      <a:pt x="7" y="3"/>
                      <a:pt x="9" y="4"/>
                    </a:cubicBezTo>
                    <a:cubicBezTo>
                      <a:pt x="11" y="5"/>
                      <a:pt x="14" y="3"/>
                      <a:pt x="14" y="5"/>
                    </a:cubicBezTo>
                    <a:cubicBezTo>
                      <a:pt x="13" y="5"/>
                      <a:pt x="12" y="5"/>
                      <a:pt x="12" y="6"/>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91" name="Freeform 158"/>
              <p:cNvSpPr/>
              <p:nvPr/>
            </p:nvSpPr>
            <p:spPr bwMode="auto">
              <a:xfrm>
                <a:off x="1822" y="719"/>
                <a:ext cx="36" cy="2"/>
              </a:xfrm>
              <a:custGeom>
                <a:avLst/>
                <a:gdLst>
                  <a:gd name="T0" fmla="*/ 6 w 15"/>
                  <a:gd name="T1" fmla="*/ 0 h 1"/>
                  <a:gd name="T2" fmla="*/ 10 w 15"/>
                  <a:gd name="T3" fmla="*/ 1 h 1"/>
                  <a:gd name="T4" fmla="*/ 6 w 15"/>
                  <a:gd name="T5" fmla="*/ 0 h 1"/>
                </a:gdLst>
                <a:ahLst/>
                <a:cxnLst>
                  <a:cxn ang="0">
                    <a:pos x="T0" y="T1"/>
                  </a:cxn>
                  <a:cxn ang="0">
                    <a:pos x="T2" y="T3"/>
                  </a:cxn>
                  <a:cxn ang="0">
                    <a:pos x="T4" y="T5"/>
                  </a:cxn>
                </a:cxnLst>
                <a:rect l="0" t="0" r="r" b="b"/>
                <a:pathLst>
                  <a:path w="15" h="1">
                    <a:moveTo>
                      <a:pt x="6" y="0"/>
                    </a:moveTo>
                    <a:cubicBezTo>
                      <a:pt x="11" y="0"/>
                      <a:pt x="15" y="1"/>
                      <a:pt x="10" y="1"/>
                    </a:cubicBezTo>
                    <a:cubicBezTo>
                      <a:pt x="8" y="1"/>
                      <a:pt x="0" y="1"/>
                      <a:pt x="6"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92" name="Freeform 160"/>
              <p:cNvSpPr/>
              <p:nvPr/>
            </p:nvSpPr>
            <p:spPr bwMode="auto">
              <a:xfrm>
                <a:off x="2844" y="717"/>
                <a:ext cx="24" cy="9"/>
              </a:xfrm>
              <a:custGeom>
                <a:avLst/>
                <a:gdLst>
                  <a:gd name="T0" fmla="*/ 0 w 10"/>
                  <a:gd name="T1" fmla="*/ 2 h 4"/>
                  <a:gd name="T2" fmla="*/ 10 w 10"/>
                  <a:gd name="T3" fmla="*/ 2 h 4"/>
                  <a:gd name="T4" fmla="*/ 1 w 10"/>
                  <a:gd name="T5" fmla="*/ 4 h 4"/>
                  <a:gd name="T6" fmla="*/ 0 w 10"/>
                  <a:gd name="T7" fmla="*/ 2 h 4"/>
                </a:gdLst>
                <a:ahLst/>
                <a:cxnLst>
                  <a:cxn ang="0">
                    <a:pos x="T0" y="T1"/>
                  </a:cxn>
                  <a:cxn ang="0">
                    <a:pos x="T2" y="T3"/>
                  </a:cxn>
                  <a:cxn ang="0">
                    <a:pos x="T4" y="T5"/>
                  </a:cxn>
                  <a:cxn ang="0">
                    <a:pos x="T6" y="T7"/>
                  </a:cxn>
                </a:cxnLst>
                <a:rect l="0" t="0" r="r" b="b"/>
                <a:pathLst>
                  <a:path w="10" h="4">
                    <a:moveTo>
                      <a:pt x="0" y="2"/>
                    </a:moveTo>
                    <a:cubicBezTo>
                      <a:pt x="2" y="0"/>
                      <a:pt x="7" y="0"/>
                      <a:pt x="10" y="2"/>
                    </a:cubicBezTo>
                    <a:cubicBezTo>
                      <a:pt x="8" y="4"/>
                      <a:pt x="2" y="2"/>
                      <a:pt x="1" y="4"/>
                    </a:cubicBezTo>
                    <a:cubicBezTo>
                      <a:pt x="0" y="4"/>
                      <a:pt x="0" y="3"/>
                      <a:pt x="0" y="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93" name="Freeform 161"/>
              <p:cNvSpPr/>
              <p:nvPr/>
            </p:nvSpPr>
            <p:spPr bwMode="auto">
              <a:xfrm>
                <a:off x="2570" y="721"/>
                <a:ext cx="12" cy="10"/>
              </a:xfrm>
              <a:custGeom>
                <a:avLst/>
                <a:gdLst>
                  <a:gd name="T0" fmla="*/ 0 w 5"/>
                  <a:gd name="T1" fmla="*/ 2 h 4"/>
                  <a:gd name="T2" fmla="*/ 5 w 5"/>
                  <a:gd name="T3" fmla="*/ 3 h 4"/>
                  <a:gd name="T4" fmla="*/ 2 w 5"/>
                  <a:gd name="T5" fmla="*/ 4 h 4"/>
                  <a:gd name="T6" fmla="*/ 0 w 5"/>
                  <a:gd name="T7" fmla="*/ 2 h 4"/>
                </a:gdLst>
                <a:ahLst/>
                <a:cxnLst>
                  <a:cxn ang="0">
                    <a:pos x="T0" y="T1"/>
                  </a:cxn>
                  <a:cxn ang="0">
                    <a:pos x="T2" y="T3"/>
                  </a:cxn>
                  <a:cxn ang="0">
                    <a:pos x="T4" y="T5"/>
                  </a:cxn>
                  <a:cxn ang="0">
                    <a:pos x="T6" y="T7"/>
                  </a:cxn>
                </a:cxnLst>
                <a:rect l="0" t="0" r="r" b="b"/>
                <a:pathLst>
                  <a:path w="5" h="4">
                    <a:moveTo>
                      <a:pt x="0" y="2"/>
                    </a:moveTo>
                    <a:cubicBezTo>
                      <a:pt x="0" y="0"/>
                      <a:pt x="5" y="2"/>
                      <a:pt x="5" y="3"/>
                    </a:cubicBezTo>
                    <a:cubicBezTo>
                      <a:pt x="4" y="3"/>
                      <a:pt x="2" y="3"/>
                      <a:pt x="2" y="4"/>
                    </a:cubicBezTo>
                    <a:cubicBezTo>
                      <a:pt x="0" y="4"/>
                      <a:pt x="0" y="3"/>
                      <a:pt x="0" y="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94" name="Freeform 162"/>
              <p:cNvSpPr/>
              <p:nvPr/>
            </p:nvSpPr>
            <p:spPr bwMode="auto">
              <a:xfrm>
                <a:off x="1870" y="738"/>
                <a:ext cx="30" cy="17"/>
              </a:xfrm>
              <a:custGeom>
                <a:avLst/>
                <a:gdLst>
                  <a:gd name="T0" fmla="*/ 11 w 13"/>
                  <a:gd name="T1" fmla="*/ 5 h 7"/>
                  <a:gd name="T2" fmla="*/ 0 w 13"/>
                  <a:gd name="T3" fmla="*/ 4 h 7"/>
                  <a:gd name="T4" fmla="*/ 2 w 13"/>
                  <a:gd name="T5" fmla="*/ 0 h 7"/>
                  <a:gd name="T6" fmla="*/ 6 w 13"/>
                  <a:gd name="T7" fmla="*/ 4 h 7"/>
                  <a:gd name="T8" fmla="*/ 11 w 13"/>
                  <a:gd name="T9" fmla="*/ 1 h 7"/>
                  <a:gd name="T10" fmla="*/ 13 w 13"/>
                  <a:gd name="T11" fmla="*/ 4 h 7"/>
                  <a:gd name="T12" fmla="*/ 11 w 13"/>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1" y="5"/>
                    </a:moveTo>
                    <a:cubicBezTo>
                      <a:pt x="6" y="4"/>
                      <a:pt x="3" y="7"/>
                      <a:pt x="0" y="4"/>
                    </a:cubicBezTo>
                    <a:cubicBezTo>
                      <a:pt x="0" y="2"/>
                      <a:pt x="1" y="1"/>
                      <a:pt x="2" y="0"/>
                    </a:cubicBezTo>
                    <a:cubicBezTo>
                      <a:pt x="5" y="0"/>
                      <a:pt x="8" y="1"/>
                      <a:pt x="6" y="4"/>
                    </a:cubicBezTo>
                    <a:cubicBezTo>
                      <a:pt x="10" y="5"/>
                      <a:pt x="8" y="0"/>
                      <a:pt x="11" y="1"/>
                    </a:cubicBezTo>
                    <a:cubicBezTo>
                      <a:pt x="12" y="2"/>
                      <a:pt x="13" y="2"/>
                      <a:pt x="13" y="4"/>
                    </a:cubicBezTo>
                    <a:cubicBezTo>
                      <a:pt x="13" y="4"/>
                      <a:pt x="11" y="4"/>
                      <a:pt x="11" y="5"/>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95" name="Freeform 163"/>
              <p:cNvSpPr/>
              <p:nvPr/>
            </p:nvSpPr>
            <p:spPr bwMode="auto">
              <a:xfrm>
                <a:off x="3178" y="738"/>
                <a:ext cx="123" cy="73"/>
              </a:xfrm>
              <a:custGeom>
                <a:avLst/>
                <a:gdLst>
                  <a:gd name="T0" fmla="*/ 16 w 52"/>
                  <a:gd name="T1" fmla="*/ 15 h 31"/>
                  <a:gd name="T2" fmla="*/ 15 w 52"/>
                  <a:gd name="T3" fmla="*/ 22 h 31"/>
                  <a:gd name="T4" fmla="*/ 26 w 52"/>
                  <a:gd name="T5" fmla="*/ 28 h 31"/>
                  <a:gd name="T6" fmla="*/ 11 w 52"/>
                  <a:gd name="T7" fmla="*/ 29 h 31"/>
                  <a:gd name="T8" fmla="*/ 9 w 52"/>
                  <a:gd name="T9" fmla="*/ 25 h 31"/>
                  <a:gd name="T10" fmla="*/ 1 w 52"/>
                  <a:gd name="T11" fmla="*/ 23 h 31"/>
                  <a:gd name="T12" fmla="*/ 8 w 52"/>
                  <a:gd name="T13" fmla="*/ 16 h 31"/>
                  <a:gd name="T14" fmla="*/ 6 w 52"/>
                  <a:gd name="T15" fmla="*/ 14 h 31"/>
                  <a:gd name="T16" fmla="*/ 11 w 52"/>
                  <a:gd name="T17" fmla="*/ 12 h 31"/>
                  <a:gd name="T18" fmla="*/ 10 w 52"/>
                  <a:gd name="T19" fmla="*/ 8 h 31"/>
                  <a:gd name="T20" fmla="*/ 52 w 52"/>
                  <a:gd name="T21" fmla="*/ 1 h 31"/>
                  <a:gd name="T22" fmla="*/ 16 w 52"/>
                  <a:gd name="T2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1">
                    <a:moveTo>
                      <a:pt x="16" y="15"/>
                    </a:moveTo>
                    <a:cubicBezTo>
                      <a:pt x="17" y="19"/>
                      <a:pt x="15" y="19"/>
                      <a:pt x="15" y="22"/>
                    </a:cubicBezTo>
                    <a:cubicBezTo>
                      <a:pt x="17" y="26"/>
                      <a:pt x="22" y="26"/>
                      <a:pt x="26" y="28"/>
                    </a:cubicBezTo>
                    <a:cubicBezTo>
                      <a:pt x="23" y="31"/>
                      <a:pt x="18" y="28"/>
                      <a:pt x="11" y="29"/>
                    </a:cubicBezTo>
                    <a:cubicBezTo>
                      <a:pt x="11" y="27"/>
                      <a:pt x="10" y="26"/>
                      <a:pt x="9" y="25"/>
                    </a:cubicBezTo>
                    <a:cubicBezTo>
                      <a:pt x="8" y="29"/>
                      <a:pt x="4" y="23"/>
                      <a:pt x="1" y="23"/>
                    </a:cubicBezTo>
                    <a:cubicBezTo>
                      <a:pt x="8" y="21"/>
                      <a:pt x="0" y="17"/>
                      <a:pt x="8" y="16"/>
                    </a:cubicBezTo>
                    <a:cubicBezTo>
                      <a:pt x="8" y="15"/>
                      <a:pt x="7" y="14"/>
                      <a:pt x="6" y="14"/>
                    </a:cubicBezTo>
                    <a:cubicBezTo>
                      <a:pt x="7" y="13"/>
                      <a:pt x="9" y="12"/>
                      <a:pt x="11" y="12"/>
                    </a:cubicBezTo>
                    <a:cubicBezTo>
                      <a:pt x="9" y="11"/>
                      <a:pt x="12" y="8"/>
                      <a:pt x="10" y="8"/>
                    </a:cubicBezTo>
                    <a:cubicBezTo>
                      <a:pt x="21" y="2"/>
                      <a:pt x="38" y="0"/>
                      <a:pt x="52" y="1"/>
                    </a:cubicBezTo>
                    <a:cubicBezTo>
                      <a:pt x="41" y="7"/>
                      <a:pt x="25" y="7"/>
                      <a:pt x="16" y="15"/>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96" name="Freeform 164"/>
              <p:cNvSpPr/>
              <p:nvPr/>
            </p:nvSpPr>
            <p:spPr bwMode="auto">
              <a:xfrm>
                <a:off x="1919" y="747"/>
                <a:ext cx="29" cy="12"/>
              </a:xfrm>
              <a:custGeom>
                <a:avLst/>
                <a:gdLst>
                  <a:gd name="T0" fmla="*/ 0 w 12"/>
                  <a:gd name="T1" fmla="*/ 4 h 5"/>
                  <a:gd name="T2" fmla="*/ 12 w 12"/>
                  <a:gd name="T3" fmla="*/ 1 h 5"/>
                  <a:gd name="T4" fmla="*/ 0 w 12"/>
                  <a:gd name="T5" fmla="*/ 4 h 5"/>
                </a:gdLst>
                <a:ahLst/>
                <a:cxnLst>
                  <a:cxn ang="0">
                    <a:pos x="T0" y="T1"/>
                  </a:cxn>
                  <a:cxn ang="0">
                    <a:pos x="T2" y="T3"/>
                  </a:cxn>
                  <a:cxn ang="0">
                    <a:pos x="T4" y="T5"/>
                  </a:cxn>
                </a:cxnLst>
                <a:rect l="0" t="0" r="r" b="b"/>
                <a:pathLst>
                  <a:path w="12" h="5">
                    <a:moveTo>
                      <a:pt x="0" y="4"/>
                    </a:moveTo>
                    <a:cubicBezTo>
                      <a:pt x="2" y="1"/>
                      <a:pt x="6" y="0"/>
                      <a:pt x="12" y="1"/>
                    </a:cubicBezTo>
                    <a:cubicBezTo>
                      <a:pt x="10" y="5"/>
                      <a:pt x="5" y="4"/>
                      <a:pt x="0"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97" name="Freeform 165"/>
              <p:cNvSpPr/>
              <p:nvPr/>
            </p:nvSpPr>
            <p:spPr bwMode="auto">
              <a:xfrm>
                <a:off x="2575" y="750"/>
                <a:ext cx="7" cy="9"/>
              </a:xfrm>
              <a:custGeom>
                <a:avLst/>
                <a:gdLst>
                  <a:gd name="T0" fmla="*/ 3 w 3"/>
                  <a:gd name="T1" fmla="*/ 3 h 4"/>
                  <a:gd name="T2" fmla="*/ 0 w 3"/>
                  <a:gd name="T3" fmla="*/ 3 h 4"/>
                  <a:gd name="T4" fmla="*/ 3 w 3"/>
                  <a:gd name="T5" fmla="*/ 1 h 4"/>
                  <a:gd name="T6" fmla="*/ 3 w 3"/>
                  <a:gd name="T7" fmla="*/ 3 h 4"/>
                </a:gdLst>
                <a:ahLst/>
                <a:cxnLst>
                  <a:cxn ang="0">
                    <a:pos x="T0" y="T1"/>
                  </a:cxn>
                  <a:cxn ang="0">
                    <a:pos x="T2" y="T3"/>
                  </a:cxn>
                  <a:cxn ang="0">
                    <a:pos x="T4" y="T5"/>
                  </a:cxn>
                  <a:cxn ang="0">
                    <a:pos x="T6" y="T7"/>
                  </a:cxn>
                </a:cxnLst>
                <a:rect l="0" t="0" r="r" b="b"/>
                <a:pathLst>
                  <a:path w="3" h="4">
                    <a:moveTo>
                      <a:pt x="3" y="3"/>
                    </a:moveTo>
                    <a:cubicBezTo>
                      <a:pt x="1" y="4"/>
                      <a:pt x="1" y="3"/>
                      <a:pt x="0" y="3"/>
                    </a:cubicBezTo>
                    <a:cubicBezTo>
                      <a:pt x="0" y="1"/>
                      <a:pt x="1" y="0"/>
                      <a:pt x="3" y="1"/>
                    </a:cubicBezTo>
                    <a:cubicBezTo>
                      <a:pt x="3" y="2"/>
                      <a:pt x="3" y="3"/>
                      <a:pt x="3"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98" name="Freeform 166"/>
              <p:cNvSpPr/>
              <p:nvPr/>
            </p:nvSpPr>
            <p:spPr bwMode="auto">
              <a:xfrm>
                <a:off x="1626" y="757"/>
                <a:ext cx="208" cy="76"/>
              </a:xfrm>
              <a:custGeom>
                <a:avLst/>
                <a:gdLst>
                  <a:gd name="T0" fmla="*/ 49 w 88"/>
                  <a:gd name="T1" fmla="*/ 29 h 32"/>
                  <a:gd name="T2" fmla="*/ 26 w 88"/>
                  <a:gd name="T3" fmla="*/ 32 h 32"/>
                  <a:gd name="T4" fmla="*/ 28 w 88"/>
                  <a:gd name="T5" fmla="*/ 28 h 32"/>
                  <a:gd name="T6" fmla="*/ 17 w 88"/>
                  <a:gd name="T7" fmla="*/ 26 h 32"/>
                  <a:gd name="T8" fmla="*/ 42 w 88"/>
                  <a:gd name="T9" fmla="*/ 23 h 32"/>
                  <a:gd name="T10" fmla="*/ 21 w 88"/>
                  <a:gd name="T11" fmla="*/ 21 h 32"/>
                  <a:gd name="T12" fmla="*/ 32 w 88"/>
                  <a:gd name="T13" fmla="*/ 18 h 32"/>
                  <a:gd name="T14" fmla="*/ 22 w 88"/>
                  <a:gd name="T15" fmla="*/ 16 h 32"/>
                  <a:gd name="T16" fmla="*/ 29 w 88"/>
                  <a:gd name="T17" fmla="*/ 13 h 32"/>
                  <a:gd name="T18" fmla="*/ 4 w 88"/>
                  <a:gd name="T19" fmla="*/ 19 h 32"/>
                  <a:gd name="T20" fmla="*/ 0 w 88"/>
                  <a:gd name="T21" fmla="*/ 14 h 32"/>
                  <a:gd name="T22" fmla="*/ 19 w 88"/>
                  <a:gd name="T23" fmla="*/ 1 h 32"/>
                  <a:gd name="T24" fmla="*/ 46 w 88"/>
                  <a:gd name="T25" fmla="*/ 3 h 32"/>
                  <a:gd name="T26" fmla="*/ 49 w 88"/>
                  <a:gd name="T27" fmla="*/ 10 h 32"/>
                  <a:gd name="T28" fmla="*/ 65 w 88"/>
                  <a:gd name="T29" fmla="*/ 9 h 32"/>
                  <a:gd name="T30" fmla="*/ 65 w 88"/>
                  <a:gd name="T31" fmla="*/ 16 h 32"/>
                  <a:gd name="T32" fmla="*/ 74 w 88"/>
                  <a:gd name="T33" fmla="*/ 6 h 32"/>
                  <a:gd name="T34" fmla="*/ 88 w 88"/>
                  <a:gd name="T35" fmla="*/ 6 h 32"/>
                  <a:gd name="T36" fmla="*/ 75 w 88"/>
                  <a:gd name="T37" fmla="*/ 18 h 32"/>
                  <a:gd name="T38" fmla="*/ 82 w 88"/>
                  <a:gd name="T39" fmla="*/ 24 h 32"/>
                  <a:gd name="T40" fmla="*/ 70 w 88"/>
                  <a:gd name="T41" fmla="*/ 25 h 32"/>
                  <a:gd name="T42" fmla="*/ 75 w 88"/>
                  <a:gd name="T43" fmla="*/ 26 h 32"/>
                  <a:gd name="T44" fmla="*/ 72 w 88"/>
                  <a:gd name="T45" fmla="*/ 31 h 32"/>
                  <a:gd name="T46" fmla="*/ 60 w 88"/>
                  <a:gd name="T47" fmla="*/ 30 h 32"/>
                  <a:gd name="T48" fmla="*/ 49 w 88"/>
                  <a:gd name="T4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32">
                    <a:moveTo>
                      <a:pt x="49" y="29"/>
                    </a:moveTo>
                    <a:cubicBezTo>
                      <a:pt x="42" y="30"/>
                      <a:pt x="35" y="32"/>
                      <a:pt x="26" y="32"/>
                    </a:cubicBezTo>
                    <a:cubicBezTo>
                      <a:pt x="25" y="30"/>
                      <a:pt x="28" y="30"/>
                      <a:pt x="28" y="28"/>
                    </a:cubicBezTo>
                    <a:cubicBezTo>
                      <a:pt x="26" y="26"/>
                      <a:pt x="20" y="28"/>
                      <a:pt x="17" y="26"/>
                    </a:cubicBezTo>
                    <a:cubicBezTo>
                      <a:pt x="21" y="18"/>
                      <a:pt x="35" y="26"/>
                      <a:pt x="42" y="23"/>
                    </a:cubicBezTo>
                    <a:cubicBezTo>
                      <a:pt x="38" y="19"/>
                      <a:pt x="28" y="21"/>
                      <a:pt x="21" y="21"/>
                    </a:cubicBezTo>
                    <a:cubicBezTo>
                      <a:pt x="21" y="16"/>
                      <a:pt x="28" y="18"/>
                      <a:pt x="32" y="18"/>
                    </a:cubicBezTo>
                    <a:cubicBezTo>
                      <a:pt x="30" y="16"/>
                      <a:pt x="24" y="18"/>
                      <a:pt x="22" y="16"/>
                    </a:cubicBezTo>
                    <a:cubicBezTo>
                      <a:pt x="23" y="13"/>
                      <a:pt x="27" y="14"/>
                      <a:pt x="29" y="13"/>
                    </a:cubicBezTo>
                    <a:cubicBezTo>
                      <a:pt x="20" y="10"/>
                      <a:pt x="12" y="17"/>
                      <a:pt x="4" y="19"/>
                    </a:cubicBezTo>
                    <a:cubicBezTo>
                      <a:pt x="4" y="16"/>
                      <a:pt x="3" y="14"/>
                      <a:pt x="0" y="14"/>
                    </a:cubicBezTo>
                    <a:cubicBezTo>
                      <a:pt x="5" y="8"/>
                      <a:pt x="18" y="11"/>
                      <a:pt x="19" y="1"/>
                    </a:cubicBezTo>
                    <a:cubicBezTo>
                      <a:pt x="31" y="0"/>
                      <a:pt x="36" y="6"/>
                      <a:pt x="46" y="3"/>
                    </a:cubicBezTo>
                    <a:cubicBezTo>
                      <a:pt x="46" y="7"/>
                      <a:pt x="52" y="7"/>
                      <a:pt x="49" y="10"/>
                    </a:cubicBezTo>
                    <a:cubicBezTo>
                      <a:pt x="53" y="10"/>
                      <a:pt x="60" y="11"/>
                      <a:pt x="65" y="9"/>
                    </a:cubicBezTo>
                    <a:cubicBezTo>
                      <a:pt x="67" y="12"/>
                      <a:pt x="66" y="13"/>
                      <a:pt x="65" y="16"/>
                    </a:cubicBezTo>
                    <a:cubicBezTo>
                      <a:pt x="69" y="14"/>
                      <a:pt x="71" y="9"/>
                      <a:pt x="74" y="6"/>
                    </a:cubicBezTo>
                    <a:cubicBezTo>
                      <a:pt x="78" y="9"/>
                      <a:pt x="83" y="3"/>
                      <a:pt x="88" y="6"/>
                    </a:cubicBezTo>
                    <a:cubicBezTo>
                      <a:pt x="82" y="9"/>
                      <a:pt x="78" y="13"/>
                      <a:pt x="75" y="18"/>
                    </a:cubicBezTo>
                    <a:cubicBezTo>
                      <a:pt x="76" y="23"/>
                      <a:pt x="82" y="22"/>
                      <a:pt x="82" y="24"/>
                    </a:cubicBezTo>
                    <a:cubicBezTo>
                      <a:pt x="79" y="27"/>
                      <a:pt x="76" y="23"/>
                      <a:pt x="70" y="25"/>
                    </a:cubicBezTo>
                    <a:cubicBezTo>
                      <a:pt x="70" y="28"/>
                      <a:pt x="74" y="26"/>
                      <a:pt x="75" y="26"/>
                    </a:cubicBezTo>
                    <a:cubicBezTo>
                      <a:pt x="75" y="29"/>
                      <a:pt x="72" y="28"/>
                      <a:pt x="72" y="31"/>
                    </a:cubicBezTo>
                    <a:cubicBezTo>
                      <a:pt x="69" y="30"/>
                      <a:pt x="64" y="30"/>
                      <a:pt x="60" y="30"/>
                    </a:cubicBezTo>
                    <a:cubicBezTo>
                      <a:pt x="59" y="26"/>
                      <a:pt x="52" y="27"/>
                      <a:pt x="49" y="29"/>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199" name="Freeform 167"/>
              <p:cNvSpPr/>
              <p:nvPr/>
            </p:nvSpPr>
            <p:spPr bwMode="auto">
              <a:xfrm>
                <a:off x="3680" y="759"/>
                <a:ext cx="16" cy="10"/>
              </a:xfrm>
              <a:custGeom>
                <a:avLst/>
                <a:gdLst>
                  <a:gd name="T0" fmla="*/ 4 w 7"/>
                  <a:gd name="T1" fmla="*/ 3 h 4"/>
                  <a:gd name="T2" fmla="*/ 1 w 7"/>
                  <a:gd name="T3" fmla="*/ 0 h 4"/>
                  <a:gd name="T4" fmla="*/ 5 w 7"/>
                  <a:gd name="T5" fmla="*/ 0 h 4"/>
                  <a:gd name="T6" fmla="*/ 4 w 7"/>
                  <a:gd name="T7" fmla="*/ 3 h 4"/>
                </a:gdLst>
                <a:ahLst/>
                <a:cxnLst>
                  <a:cxn ang="0">
                    <a:pos x="T0" y="T1"/>
                  </a:cxn>
                  <a:cxn ang="0">
                    <a:pos x="T2" y="T3"/>
                  </a:cxn>
                  <a:cxn ang="0">
                    <a:pos x="T4" y="T5"/>
                  </a:cxn>
                  <a:cxn ang="0">
                    <a:pos x="T6" y="T7"/>
                  </a:cxn>
                </a:cxnLst>
                <a:rect l="0" t="0" r="r" b="b"/>
                <a:pathLst>
                  <a:path w="7" h="4">
                    <a:moveTo>
                      <a:pt x="4" y="3"/>
                    </a:moveTo>
                    <a:cubicBezTo>
                      <a:pt x="4" y="1"/>
                      <a:pt x="0" y="4"/>
                      <a:pt x="1" y="0"/>
                    </a:cubicBezTo>
                    <a:cubicBezTo>
                      <a:pt x="2" y="0"/>
                      <a:pt x="4" y="0"/>
                      <a:pt x="5" y="0"/>
                    </a:cubicBezTo>
                    <a:cubicBezTo>
                      <a:pt x="5" y="1"/>
                      <a:pt x="7" y="4"/>
                      <a:pt x="4"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00" name="Freeform 168"/>
              <p:cNvSpPr/>
              <p:nvPr/>
            </p:nvSpPr>
            <p:spPr bwMode="auto">
              <a:xfrm>
                <a:off x="3332" y="771"/>
                <a:ext cx="14" cy="12"/>
              </a:xfrm>
              <a:custGeom>
                <a:avLst/>
                <a:gdLst>
                  <a:gd name="T0" fmla="*/ 0 w 6"/>
                  <a:gd name="T1" fmla="*/ 5 h 5"/>
                  <a:gd name="T2" fmla="*/ 5 w 6"/>
                  <a:gd name="T3" fmla="*/ 0 h 5"/>
                  <a:gd name="T4" fmla="*/ 2 w 6"/>
                  <a:gd name="T5" fmla="*/ 4 h 5"/>
                  <a:gd name="T6" fmla="*/ 0 w 6"/>
                  <a:gd name="T7" fmla="*/ 5 h 5"/>
                </a:gdLst>
                <a:ahLst/>
                <a:cxnLst>
                  <a:cxn ang="0">
                    <a:pos x="T0" y="T1"/>
                  </a:cxn>
                  <a:cxn ang="0">
                    <a:pos x="T2" y="T3"/>
                  </a:cxn>
                  <a:cxn ang="0">
                    <a:pos x="T4" y="T5"/>
                  </a:cxn>
                  <a:cxn ang="0">
                    <a:pos x="T6" y="T7"/>
                  </a:cxn>
                </a:cxnLst>
                <a:rect l="0" t="0" r="r" b="b"/>
                <a:pathLst>
                  <a:path w="6" h="5">
                    <a:moveTo>
                      <a:pt x="0" y="5"/>
                    </a:moveTo>
                    <a:cubicBezTo>
                      <a:pt x="1" y="3"/>
                      <a:pt x="1" y="0"/>
                      <a:pt x="5" y="0"/>
                    </a:cubicBezTo>
                    <a:cubicBezTo>
                      <a:pt x="6" y="3"/>
                      <a:pt x="2" y="2"/>
                      <a:pt x="2" y="4"/>
                    </a:cubicBezTo>
                    <a:cubicBezTo>
                      <a:pt x="1" y="4"/>
                      <a:pt x="1" y="5"/>
                      <a:pt x="0" y="5"/>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01" name="Freeform 169"/>
              <p:cNvSpPr/>
              <p:nvPr/>
            </p:nvSpPr>
            <p:spPr bwMode="auto">
              <a:xfrm>
                <a:off x="2501" y="769"/>
                <a:ext cx="33" cy="26"/>
              </a:xfrm>
              <a:custGeom>
                <a:avLst/>
                <a:gdLst>
                  <a:gd name="T0" fmla="*/ 12 w 14"/>
                  <a:gd name="T1" fmla="*/ 8 h 11"/>
                  <a:gd name="T2" fmla="*/ 3 w 14"/>
                  <a:gd name="T3" fmla="*/ 8 h 11"/>
                  <a:gd name="T4" fmla="*/ 5 w 14"/>
                  <a:gd name="T5" fmla="*/ 3 h 11"/>
                  <a:gd name="T6" fmla="*/ 0 w 14"/>
                  <a:gd name="T7" fmla="*/ 3 h 11"/>
                  <a:gd name="T8" fmla="*/ 7 w 14"/>
                  <a:gd name="T9" fmla="*/ 4 h 11"/>
                  <a:gd name="T10" fmla="*/ 12 w 14"/>
                  <a:gd name="T11" fmla="*/ 8 h 11"/>
                </a:gdLst>
                <a:ahLst/>
                <a:cxnLst>
                  <a:cxn ang="0">
                    <a:pos x="T0" y="T1"/>
                  </a:cxn>
                  <a:cxn ang="0">
                    <a:pos x="T2" y="T3"/>
                  </a:cxn>
                  <a:cxn ang="0">
                    <a:pos x="T4" y="T5"/>
                  </a:cxn>
                  <a:cxn ang="0">
                    <a:pos x="T6" y="T7"/>
                  </a:cxn>
                  <a:cxn ang="0">
                    <a:pos x="T8" y="T9"/>
                  </a:cxn>
                  <a:cxn ang="0">
                    <a:pos x="T10" y="T11"/>
                  </a:cxn>
                </a:cxnLst>
                <a:rect l="0" t="0" r="r" b="b"/>
                <a:pathLst>
                  <a:path w="14" h="11">
                    <a:moveTo>
                      <a:pt x="12" y="8"/>
                    </a:moveTo>
                    <a:cubicBezTo>
                      <a:pt x="10" y="11"/>
                      <a:pt x="7" y="7"/>
                      <a:pt x="3" y="8"/>
                    </a:cubicBezTo>
                    <a:cubicBezTo>
                      <a:pt x="5" y="7"/>
                      <a:pt x="6" y="7"/>
                      <a:pt x="5" y="3"/>
                    </a:cubicBezTo>
                    <a:cubicBezTo>
                      <a:pt x="2" y="3"/>
                      <a:pt x="2" y="5"/>
                      <a:pt x="0" y="3"/>
                    </a:cubicBezTo>
                    <a:cubicBezTo>
                      <a:pt x="1" y="0"/>
                      <a:pt x="14" y="4"/>
                      <a:pt x="7" y="4"/>
                    </a:cubicBezTo>
                    <a:cubicBezTo>
                      <a:pt x="7" y="7"/>
                      <a:pt x="9" y="8"/>
                      <a:pt x="12" y="8"/>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02" name="Freeform 170"/>
              <p:cNvSpPr/>
              <p:nvPr/>
            </p:nvSpPr>
            <p:spPr bwMode="auto">
              <a:xfrm>
                <a:off x="3398" y="795"/>
                <a:ext cx="29" cy="9"/>
              </a:xfrm>
              <a:custGeom>
                <a:avLst/>
                <a:gdLst>
                  <a:gd name="T0" fmla="*/ 0 w 12"/>
                  <a:gd name="T1" fmla="*/ 0 h 4"/>
                  <a:gd name="T2" fmla="*/ 12 w 12"/>
                  <a:gd name="T3" fmla="*/ 4 h 4"/>
                  <a:gd name="T4" fmla="*/ 0 w 12"/>
                  <a:gd name="T5" fmla="*/ 1 h 4"/>
                  <a:gd name="T6" fmla="*/ 0 w 12"/>
                  <a:gd name="T7" fmla="*/ 0 h 4"/>
                </a:gdLst>
                <a:ahLst/>
                <a:cxnLst>
                  <a:cxn ang="0">
                    <a:pos x="T0" y="T1"/>
                  </a:cxn>
                  <a:cxn ang="0">
                    <a:pos x="T2" y="T3"/>
                  </a:cxn>
                  <a:cxn ang="0">
                    <a:pos x="T4" y="T5"/>
                  </a:cxn>
                  <a:cxn ang="0">
                    <a:pos x="T6" y="T7"/>
                  </a:cxn>
                </a:cxnLst>
                <a:rect l="0" t="0" r="r" b="b"/>
                <a:pathLst>
                  <a:path w="12" h="4">
                    <a:moveTo>
                      <a:pt x="0" y="0"/>
                    </a:moveTo>
                    <a:cubicBezTo>
                      <a:pt x="4" y="1"/>
                      <a:pt x="9" y="2"/>
                      <a:pt x="12" y="4"/>
                    </a:cubicBezTo>
                    <a:cubicBezTo>
                      <a:pt x="7" y="4"/>
                      <a:pt x="3" y="3"/>
                      <a:pt x="0" y="1"/>
                    </a:cubicBezTo>
                    <a:cubicBezTo>
                      <a:pt x="0" y="0"/>
                      <a:pt x="0" y="0"/>
                      <a:pt x="0"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03" name="Freeform 171"/>
              <p:cNvSpPr/>
              <p:nvPr/>
            </p:nvSpPr>
            <p:spPr bwMode="auto">
              <a:xfrm>
                <a:off x="2482" y="809"/>
                <a:ext cx="17" cy="7"/>
              </a:xfrm>
              <a:custGeom>
                <a:avLst/>
                <a:gdLst>
                  <a:gd name="T0" fmla="*/ 7 w 7"/>
                  <a:gd name="T1" fmla="*/ 1 h 3"/>
                  <a:gd name="T2" fmla="*/ 0 w 7"/>
                  <a:gd name="T3" fmla="*/ 0 h 3"/>
                  <a:gd name="T4" fmla="*/ 6 w 7"/>
                  <a:gd name="T5" fmla="*/ 0 h 3"/>
                  <a:gd name="T6" fmla="*/ 7 w 7"/>
                  <a:gd name="T7" fmla="*/ 1 h 3"/>
                </a:gdLst>
                <a:ahLst/>
                <a:cxnLst>
                  <a:cxn ang="0">
                    <a:pos x="T0" y="T1"/>
                  </a:cxn>
                  <a:cxn ang="0">
                    <a:pos x="T2" y="T3"/>
                  </a:cxn>
                  <a:cxn ang="0">
                    <a:pos x="T4" y="T5"/>
                  </a:cxn>
                  <a:cxn ang="0">
                    <a:pos x="T6" y="T7"/>
                  </a:cxn>
                </a:cxnLst>
                <a:rect l="0" t="0" r="r" b="b"/>
                <a:pathLst>
                  <a:path w="7" h="3">
                    <a:moveTo>
                      <a:pt x="7" y="1"/>
                    </a:moveTo>
                    <a:cubicBezTo>
                      <a:pt x="4" y="0"/>
                      <a:pt x="1" y="3"/>
                      <a:pt x="0" y="0"/>
                    </a:cubicBezTo>
                    <a:cubicBezTo>
                      <a:pt x="2" y="0"/>
                      <a:pt x="4" y="0"/>
                      <a:pt x="6" y="0"/>
                    </a:cubicBezTo>
                    <a:cubicBezTo>
                      <a:pt x="6" y="0"/>
                      <a:pt x="7" y="0"/>
                      <a:pt x="7"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04" name="Freeform 172"/>
              <p:cNvSpPr/>
              <p:nvPr/>
            </p:nvSpPr>
            <p:spPr bwMode="auto">
              <a:xfrm>
                <a:off x="1600" y="811"/>
                <a:ext cx="14" cy="12"/>
              </a:xfrm>
              <a:custGeom>
                <a:avLst/>
                <a:gdLst>
                  <a:gd name="T0" fmla="*/ 0 w 6"/>
                  <a:gd name="T1" fmla="*/ 1 h 5"/>
                  <a:gd name="T2" fmla="*/ 4 w 6"/>
                  <a:gd name="T3" fmla="*/ 0 h 5"/>
                  <a:gd name="T4" fmla="*/ 3 w 6"/>
                  <a:gd name="T5" fmla="*/ 3 h 5"/>
                  <a:gd name="T6" fmla="*/ 1 w 6"/>
                  <a:gd name="T7" fmla="*/ 4 h 5"/>
                  <a:gd name="T8" fmla="*/ 2 w 6"/>
                  <a:gd name="T9" fmla="*/ 1 h 5"/>
                  <a:gd name="T10" fmla="*/ 0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0" y="1"/>
                    </a:moveTo>
                    <a:cubicBezTo>
                      <a:pt x="0" y="0"/>
                      <a:pt x="3" y="0"/>
                      <a:pt x="4" y="0"/>
                    </a:cubicBezTo>
                    <a:cubicBezTo>
                      <a:pt x="6" y="3"/>
                      <a:pt x="1" y="0"/>
                      <a:pt x="3" y="3"/>
                    </a:cubicBezTo>
                    <a:cubicBezTo>
                      <a:pt x="2" y="4"/>
                      <a:pt x="2" y="5"/>
                      <a:pt x="1" y="4"/>
                    </a:cubicBezTo>
                    <a:cubicBezTo>
                      <a:pt x="1" y="3"/>
                      <a:pt x="2" y="3"/>
                      <a:pt x="2" y="1"/>
                    </a:cubicBezTo>
                    <a:cubicBezTo>
                      <a:pt x="1" y="1"/>
                      <a:pt x="0" y="1"/>
                      <a:pt x="0"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05" name="Freeform 173"/>
              <p:cNvSpPr/>
              <p:nvPr/>
            </p:nvSpPr>
            <p:spPr bwMode="auto">
              <a:xfrm>
                <a:off x="4236" y="811"/>
                <a:ext cx="19" cy="10"/>
              </a:xfrm>
              <a:custGeom>
                <a:avLst/>
                <a:gdLst>
                  <a:gd name="T0" fmla="*/ 1 w 8"/>
                  <a:gd name="T1" fmla="*/ 3 h 4"/>
                  <a:gd name="T2" fmla="*/ 8 w 8"/>
                  <a:gd name="T3" fmla="*/ 2 h 4"/>
                  <a:gd name="T4" fmla="*/ 8 w 8"/>
                  <a:gd name="T5" fmla="*/ 4 h 4"/>
                  <a:gd name="T6" fmla="*/ 1 w 8"/>
                  <a:gd name="T7" fmla="*/ 3 h 4"/>
                </a:gdLst>
                <a:ahLst/>
                <a:cxnLst>
                  <a:cxn ang="0">
                    <a:pos x="T0" y="T1"/>
                  </a:cxn>
                  <a:cxn ang="0">
                    <a:pos x="T2" y="T3"/>
                  </a:cxn>
                  <a:cxn ang="0">
                    <a:pos x="T4" y="T5"/>
                  </a:cxn>
                  <a:cxn ang="0">
                    <a:pos x="T6" y="T7"/>
                  </a:cxn>
                </a:cxnLst>
                <a:rect l="0" t="0" r="r" b="b"/>
                <a:pathLst>
                  <a:path w="8" h="4">
                    <a:moveTo>
                      <a:pt x="1" y="3"/>
                    </a:moveTo>
                    <a:cubicBezTo>
                      <a:pt x="0" y="0"/>
                      <a:pt x="8" y="1"/>
                      <a:pt x="8" y="2"/>
                    </a:cubicBezTo>
                    <a:cubicBezTo>
                      <a:pt x="8" y="3"/>
                      <a:pt x="8" y="4"/>
                      <a:pt x="8" y="4"/>
                    </a:cubicBezTo>
                    <a:cubicBezTo>
                      <a:pt x="7" y="3"/>
                      <a:pt x="4" y="3"/>
                      <a:pt x="1"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06" name="Freeform 174"/>
              <p:cNvSpPr/>
              <p:nvPr/>
            </p:nvSpPr>
            <p:spPr bwMode="auto">
              <a:xfrm>
                <a:off x="1827" y="828"/>
                <a:ext cx="19" cy="7"/>
              </a:xfrm>
              <a:custGeom>
                <a:avLst/>
                <a:gdLst>
                  <a:gd name="T0" fmla="*/ 1 w 8"/>
                  <a:gd name="T1" fmla="*/ 0 h 3"/>
                  <a:gd name="T2" fmla="*/ 8 w 8"/>
                  <a:gd name="T3" fmla="*/ 1 h 3"/>
                  <a:gd name="T4" fmla="*/ 5 w 8"/>
                  <a:gd name="T5" fmla="*/ 2 h 3"/>
                  <a:gd name="T6" fmla="*/ 0 w 8"/>
                  <a:gd name="T7" fmla="*/ 2 h 3"/>
                  <a:gd name="T8" fmla="*/ 1 w 8"/>
                  <a:gd name="T9" fmla="*/ 0 h 3"/>
                </a:gdLst>
                <a:ahLst/>
                <a:cxnLst>
                  <a:cxn ang="0">
                    <a:pos x="T0" y="T1"/>
                  </a:cxn>
                  <a:cxn ang="0">
                    <a:pos x="T2" y="T3"/>
                  </a:cxn>
                  <a:cxn ang="0">
                    <a:pos x="T4" y="T5"/>
                  </a:cxn>
                  <a:cxn ang="0">
                    <a:pos x="T6" y="T7"/>
                  </a:cxn>
                  <a:cxn ang="0">
                    <a:pos x="T8" y="T9"/>
                  </a:cxn>
                </a:cxnLst>
                <a:rect l="0" t="0" r="r" b="b"/>
                <a:pathLst>
                  <a:path w="8" h="3">
                    <a:moveTo>
                      <a:pt x="1" y="0"/>
                    </a:moveTo>
                    <a:cubicBezTo>
                      <a:pt x="3" y="1"/>
                      <a:pt x="5" y="2"/>
                      <a:pt x="8" y="1"/>
                    </a:cubicBezTo>
                    <a:cubicBezTo>
                      <a:pt x="8" y="3"/>
                      <a:pt x="7" y="3"/>
                      <a:pt x="5" y="2"/>
                    </a:cubicBezTo>
                    <a:cubicBezTo>
                      <a:pt x="4" y="2"/>
                      <a:pt x="2" y="2"/>
                      <a:pt x="0" y="2"/>
                    </a:cubicBezTo>
                    <a:cubicBezTo>
                      <a:pt x="0" y="1"/>
                      <a:pt x="1" y="1"/>
                      <a:pt x="1"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07" name="Freeform 175"/>
              <p:cNvSpPr/>
              <p:nvPr/>
            </p:nvSpPr>
            <p:spPr bwMode="auto">
              <a:xfrm>
                <a:off x="2007" y="833"/>
                <a:ext cx="28" cy="14"/>
              </a:xfrm>
              <a:custGeom>
                <a:avLst/>
                <a:gdLst>
                  <a:gd name="T0" fmla="*/ 12 w 12"/>
                  <a:gd name="T1" fmla="*/ 3 h 6"/>
                  <a:gd name="T2" fmla="*/ 0 w 12"/>
                  <a:gd name="T3" fmla="*/ 6 h 6"/>
                  <a:gd name="T4" fmla="*/ 11 w 12"/>
                  <a:gd name="T5" fmla="*/ 0 h 6"/>
                  <a:gd name="T6" fmla="*/ 12 w 12"/>
                  <a:gd name="T7" fmla="*/ 3 h 6"/>
                </a:gdLst>
                <a:ahLst/>
                <a:cxnLst>
                  <a:cxn ang="0">
                    <a:pos x="T0" y="T1"/>
                  </a:cxn>
                  <a:cxn ang="0">
                    <a:pos x="T2" y="T3"/>
                  </a:cxn>
                  <a:cxn ang="0">
                    <a:pos x="T4" y="T5"/>
                  </a:cxn>
                  <a:cxn ang="0">
                    <a:pos x="T6" y="T7"/>
                  </a:cxn>
                </a:cxnLst>
                <a:rect l="0" t="0" r="r" b="b"/>
                <a:pathLst>
                  <a:path w="12" h="6">
                    <a:moveTo>
                      <a:pt x="12" y="3"/>
                    </a:moveTo>
                    <a:cubicBezTo>
                      <a:pt x="10" y="5"/>
                      <a:pt x="6" y="6"/>
                      <a:pt x="0" y="6"/>
                    </a:cubicBezTo>
                    <a:cubicBezTo>
                      <a:pt x="2" y="2"/>
                      <a:pt x="5" y="0"/>
                      <a:pt x="11" y="0"/>
                    </a:cubicBezTo>
                    <a:cubicBezTo>
                      <a:pt x="11" y="1"/>
                      <a:pt x="12" y="1"/>
                      <a:pt x="12"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08" name="Freeform 176"/>
              <p:cNvSpPr/>
              <p:nvPr/>
            </p:nvSpPr>
            <p:spPr bwMode="auto">
              <a:xfrm>
                <a:off x="4399" y="875"/>
                <a:ext cx="31" cy="8"/>
              </a:xfrm>
              <a:custGeom>
                <a:avLst/>
                <a:gdLst>
                  <a:gd name="T0" fmla="*/ 13 w 13"/>
                  <a:gd name="T1" fmla="*/ 3 h 3"/>
                  <a:gd name="T2" fmla="*/ 0 w 13"/>
                  <a:gd name="T3" fmla="*/ 0 h 3"/>
                  <a:gd name="T4" fmla="*/ 12 w 13"/>
                  <a:gd name="T5" fmla="*/ 1 h 3"/>
                  <a:gd name="T6" fmla="*/ 13 w 13"/>
                  <a:gd name="T7" fmla="*/ 3 h 3"/>
                </a:gdLst>
                <a:ahLst/>
                <a:cxnLst>
                  <a:cxn ang="0">
                    <a:pos x="T0" y="T1"/>
                  </a:cxn>
                  <a:cxn ang="0">
                    <a:pos x="T2" y="T3"/>
                  </a:cxn>
                  <a:cxn ang="0">
                    <a:pos x="T4" y="T5"/>
                  </a:cxn>
                  <a:cxn ang="0">
                    <a:pos x="T6" y="T7"/>
                  </a:cxn>
                </a:cxnLst>
                <a:rect l="0" t="0" r="r" b="b"/>
                <a:pathLst>
                  <a:path w="13" h="3">
                    <a:moveTo>
                      <a:pt x="13" y="3"/>
                    </a:moveTo>
                    <a:cubicBezTo>
                      <a:pt x="8" y="3"/>
                      <a:pt x="3" y="3"/>
                      <a:pt x="0" y="0"/>
                    </a:cubicBezTo>
                    <a:cubicBezTo>
                      <a:pt x="5" y="0"/>
                      <a:pt x="7" y="2"/>
                      <a:pt x="12" y="1"/>
                    </a:cubicBezTo>
                    <a:cubicBezTo>
                      <a:pt x="12" y="2"/>
                      <a:pt x="13" y="2"/>
                      <a:pt x="13"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09" name="Freeform 177"/>
              <p:cNvSpPr/>
              <p:nvPr/>
            </p:nvSpPr>
            <p:spPr bwMode="auto">
              <a:xfrm>
                <a:off x="4534" y="885"/>
                <a:ext cx="26" cy="14"/>
              </a:xfrm>
              <a:custGeom>
                <a:avLst/>
                <a:gdLst>
                  <a:gd name="T0" fmla="*/ 11 w 11"/>
                  <a:gd name="T1" fmla="*/ 4 h 6"/>
                  <a:gd name="T2" fmla="*/ 0 w 11"/>
                  <a:gd name="T3" fmla="*/ 3 h 6"/>
                  <a:gd name="T4" fmla="*/ 11 w 11"/>
                  <a:gd name="T5" fmla="*/ 4 h 6"/>
                </a:gdLst>
                <a:ahLst/>
                <a:cxnLst>
                  <a:cxn ang="0">
                    <a:pos x="T0" y="T1"/>
                  </a:cxn>
                  <a:cxn ang="0">
                    <a:pos x="T2" y="T3"/>
                  </a:cxn>
                  <a:cxn ang="0">
                    <a:pos x="T4" y="T5"/>
                  </a:cxn>
                </a:cxnLst>
                <a:rect l="0" t="0" r="r" b="b"/>
                <a:pathLst>
                  <a:path w="11" h="6">
                    <a:moveTo>
                      <a:pt x="11" y="4"/>
                    </a:moveTo>
                    <a:cubicBezTo>
                      <a:pt x="9" y="6"/>
                      <a:pt x="3" y="4"/>
                      <a:pt x="0" y="3"/>
                    </a:cubicBezTo>
                    <a:cubicBezTo>
                      <a:pt x="3" y="0"/>
                      <a:pt x="8" y="4"/>
                      <a:pt x="11"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10" name="Freeform 178"/>
              <p:cNvSpPr/>
              <p:nvPr/>
            </p:nvSpPr>
            <p:spPr bwMode="auto">
              <a:xfrm>
                <a:off x="1929" y="909"/>
                <a:ext cx="16" cy="9"/>
              </a:xfrm>
              <a:custGeom>
                <a:avLst/>
                <a:gdLst>
                  <a:gd name="T0" fmla="*/ 7 w 7"/>
                  <a:gd name="T1" fmla="*/ 0 h 4"/>
                  <a:gd name="T2" fmla="*/ 1 w 7"/>
                  <a:gd name="T3" fmla="*/ 4 h 4"/>
                  <a:gd name="T4" fmla="*/ 7 w 7"/>
                  <a:gd name="T5" fmla="*/ 0 h 4"/>
                </a:gdLst>
                <a:ahLst/>
                <a:cxnLst>
                  <a:cxn ang="0">
                    <a:pos x="T0" y="T1"/>
                  </a:cxn>
                  <a:cxn ang="0">
                    <a:pos x="T2" y="T3"/>
                  </a:cxn>
                  <a:cxn ang="0">
                    <a:pos x="T4" y="T5"/>
                  </a:cxn>
                </a:cxnLst>
                <a:rect l="0" t="0" r="r" b="b"/>
                <a:pathLst>
                  <a:path w="7" h="4">
                    <a:moveTo>
                      <a:pt x="7" y="0"/>
                    </a:moveTo>
                    <a:cubicBezTo>
                      <a:pt x="5" y="2"/>
                      <a:pt x="4" y="4"/>
                      <a:pt x="1" y="4"/>
                    </a:cubicBezTo>
                    <a:cubicBezTo>
                      <a:pt x="0" y="0"/>
                      <a:pt x="3" y="0"/>
                      <a:pt x="7"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11" name="Freeform 179"/>
              <p:cNvSpPr/>
              <p:nvPr/>
            </p:nvSpPr>
            <p:spPr bwMode="auto">
              <a:xfrm>
                <a:off x="2073" y="913"/>
                <a:ext cx="17" cy="15"/>
              </a:xfrm>
              <a:custGeom>
                <a:avLst/>
                <a:gdLst>
                  <a:gd name="T0" fmla="*/ 0 w 7"/>
                  <a:gd name="T1" fmla="*/ 1 h 6"/>
                  <a:gd name="T2" fmla="*/ 2 w 7"/>
                  <a:gd name="T3" fmla="*/ 0 h 6"/>
                  <a:gd name="T4" fmla="*/ 0 w 7"/>
                  <a:gd name="T5" fmla="*/ 1 h 6"/>
                </a:gdLst>
                <a:ahLst/>
                <a:cxnLst>
                  <a:cxn ang="0">
                    <a:pos x="T0" y="T1"/>
                  </a:cxn>
                  <a:cxn ang="0">
                    <a:pos x="T2" y="T3"/>
                  </a:cxn>
                  <a:cxn ang="0">
                    <a:pos x="T4" y="T5"/>
                  </a:cxn>
                </a:cxnLst>
                <a:rect l="0" t="0" r="r" b="b"/>
                <a:pathLst>
                  <a:path w="7" h="6">
                    <a:moveTo>
                      <a:pt x="0" y="1"/>
                    </a:moveTo>
                    <a:cubicBezTo>
                      <a:pt x="1" y="1"/>
                      <a:pt x="2" y="1"/>
                      <a:pt x="2" y="0"/>
                    </a:cubicBezTo>
                    <a:cubicBezTo>
                      <a:pt x="7" y="2"/>
                      <a:pt x="0" y="6"/>
                      <a:pt x="0"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12" name="Freeform 180"/>
              <p:cNvSpPr/>
              <p:nvPr/>
            </p:nvSpPr>
            <p:spPr bwMode="auto">
              <a:xfrm>
                <a:off x="1048" y="930"/>
                <a:ext cx="19" cy="12"/>
              </a:xfrm>
              <a:custGeom>
                <a:avLst/>
                <a:gdLst>
                  <a:gd name="T0" fmla="*/ 0 w 8"/>
                  <a:gd name="T1" fmla="*/ 1 h 5"/>
                  <a:gd name="T2" fmla="*/ 7 w 8"/>
                  <a:gd name="T3" fmla="*/ 3 h 5"/>
                  <a:gd name="T4" fmla="*/ 0 w 8"/>
                  <a:gd name="T5" fmla="*/ 1 h 5"/>
                </a:gdLst>
                <a:ahLst/>
                <a:cxnLst>
                  <a:cxn ang="0">
                    <a:pos x="T0" y="T1"/>
                  </a:cxn>
                  <a:cxn ang="0">
                    <a:pos x="T2" y="T3"/>
                  </a:cxn>
                  <a:cxn ang="0">
                    <a:pos x="T4" y="T5"/>
                  </a:cxn>
                </a:cxnLst>
                <a:rect l="0" t="0" r="r" b="b"/>
                <a:pathLst>
                  <a:path w="8" h="5">
                    <a:moveTo>
                      <a:pt x="0" y="1"/>
                    </a:moveTo>
                    <a:cubicBezTo>
                      <a:pt x="3" y="2"/>
                      <a:pt x="8" y="0"/>
                      <a:pt x="7" y="3"/>
                    </a:cubicBezTo>
                    <a:cubicBezTo>
                      <a:pt x="5" y="3"/>
                      <a:pt x="0" y="5"/>
                      <a:pt x="0"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13" name="Freeform 181"/>
              <p:cNvSpPr/>
              <p:nvPr/>
            </p:nvSpPr>
            <p:spPr bwMode="auto">
              <a:xfrm>
                <a:off x="2934" y="951"/>
                <a:ext cx="17" cy="15"/>
              </a:xfrm>
              <a:custGeom>
                <a:avLst/>
                <a:gdLst>
                  <a:gd name="T0" fmla="*/ 6 w 7"/>
                  <a:gd name="T1" fmla="*/ 0 h 6"/>
                  <a:gd name="T2" fmla="*/ 5 w 7"/>
                  <a:gd name="T3" fmla="*/ 1 h 6"/>
                  <a:gd name="T4" fmla="*/ 7 w 7"/>
                  <a:gd name="T5" fmla="*/ 4 h 6"/>
                  <a:gd name="T6" fmla="*/ 3 w 7"/>
                  <a:gd name="T7" fmla="*/ 6 h 6"/>
                  <a:gd name="T8" fmla="*/ 3 w 7"/>
                  <a:gd name="T9" fmla="*/ 3 h 6"/>
                  <a:gd name="T10" fmla="*/ 2 w 7"/>
                  <a:gd name="T11" fmla="*/ 1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6" y="1"/>
                      <a:pt x="6" y="1"/>
                      <a:pt x="5" y="1"/>
                    </a:cubicBezTo>
                    <a:cubicBezTo>
                      <a:pt x="6" y="2"/>
                      <a:pt x="7" y="2"/>
                      <a:pt x="7" y="4"/>
                    </a:cubicBezTo>
                    <a:cubicBezTo>
                      <a:pt x="5" y="4"/>
                      <a:pt x="2" y="3"/>
                      <a:pt x="3" y="6"/>
                    </a:cubicBezTo>
                    <a:cubicBezTo>
                      <a:pt x="1" y="6"/>
                      <a:pt x="0" y="2"/>
                      <a:pt x="3" y="3"/>
                    </a:cubicBezTo>
                    <a:cubicBezTo>
                      <a:pt x="3" y="2"/>
                      <a:pt x="3" y="1"/>
                      <a:pt x="2" y="1"/>
                    </a:cubicBezTo>
                    <a:cubicBezTo>
                      <a:pt x="2" y="0"/>
                      <a:pt x="4" y="0"/>
                      <a:pt x="6"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14" name="Freeform 182"/>
              <p:cNvSpPr/>
              <p:nvPr/>
            </p:nvSpPr>
            <p:spPr bwMode="auto">
              <a:xfrm>
                <a:off x="2641" y="958"/>
                <a:ext cx="12" cy="10"/>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5" y="3"/>
                      <a:pt x="3" y="3"/>
                      <a:pt x="0" y="4"/>
                    </a:cubicBezTo>
                    <a:cubicBezTo>
                      <a:pt x="0" y="1"/>
                      <a:pt x="3" y="1"/>
                      <a:pt x="5"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15" name="Freeform 183"/>
              <p:cNvSpPr/>
              <p:nvPr/>
            </p:nvSpPr>
            <p:spPr bwMode="auto">
              <a:xfrm>
                <a:off x="985" y="1004"/>
                <a:ext cx="21" cy="7"/>
              </a:xfrm>
              <a:custGeom>
                <a:avLst/>
                <a:gdLst>
                  <a:gd name="T0" fmla="*/ 9 w 9"/>
                  <a:gd name="T1" fmla="*/ 0 h 3"/>
                  <a:gd name="T2" fmla="*/ 0 w 9"/>
                  <a:gd name="T3" fmla="*/ 3 h 3"/>
                  <a:gd name="T4" fmla="*/ 9 w 9"/>
                  <a:gd name="T5" fmla="*/ 0 h 3"/>
                </a:gdLst>
                <a:ahLst/>
                <a:cxnLst>
                  <a:cxn ang="0">
                    <a:pos x="T0" y="T1"/>
                  </a:cxn>
                  <a:cxn ang="0">
                    <a:pos x="T2" y="T3"/>
                  </a:cxn>
                  <a:cxn ang="0">
                    <a:pos x="T4" y="T5"/>
                  </a:cxn>
                </a:cxnLst>
                <a:rect l="0" t="0" r="r" b="b"/>
                <a:pathLst>
                  <a:path w="9" h="3">
                    <a:moveTo>
                      <a:pt x="9" y="0"/>
                    </a:moveTo>
                    <a:cubicBezTo>
                      <a:pt x="7" y="2"/>
                      <a:pt x="2" y="2"/>
                      <a:pt x="0" y="3"/>
                    </a:cubicBezTo>
                    <a:cubicBezTo>
                      <a:pt x="1" y="0"/>
                      <a:pt x="6" y="1"/>
                      <a:pt x="9"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16" name="Freeform 184"/>
              <p:cNvSpPr/>
              <p:nvPr/>
            </p:nvSpPr>
            <p:spPr bwMode="auto">
              <a:xfrm>
                <a:off x="1993" y="1068"/>
                <a:ext cx="45" cy="9"/>
              </a:xfrm>
              <a:custGeom>
                <a:avLst/>
                <a:gdLst>
                  <a:gd name="T0" fmla="*/ 10 w 19"/>
                  <a:gd name="T1" fmla="*/ 3 h 4"/>
                  <a:gd name="T2" fmla="*/ 7 w 19"/>
                  <a:gd name="T3" fmla="*/ 4 h 4"/>
                  <a:gd name="T4" fmla="*/ 0 w 19"/>
                  <a:gd name="T5" fmla="*/ 1 h 4"/>
                  <a:gd name="T6" fmla="*/ 19 w 19"/>
                  <a:gd name="T7" fmla="*/ 2 h 4"/>
                  <a:gd name="T8" fmla="*/ 10 w 19"/>
                  <a:gd name="T9" fmla="*/ 3 h 4"/>
                </a:gdLst>
                <a:ahLst/>
                <a:cxnLst>
                  <a:cxn ang="0">
                    <a:pos x="T0" y="T1"/>
                  </a:cxn>
                  <a:cxn ang="0">
                    <a:pos x="T2" y="T3"/>
                  </a:cxn>
                  <a:cxn ang="0">
                    <a:pos x="T4" y="T5"/>
                  </a:cxn>
                  <a:cxn ang="0">
                    <a:pos x="T6" y="T7"/>
                  </a:cxn>
                  <a:cxn ang="0">
                    <a:pos x="T8" y="T9"/>
                  </a:cxn>
                </a:cxnLst>
                <a:rect l="0" t="0" r="r" b="b"/>
                <a:pathLst>
                  <a:path w="19" h="4">
                    <a:moveTo>
                      <a:pt x="10" y="3"/>
                    </a:moveTo>
                    <a:cubicBezTo>
                      <a:pt x="9" y="3"/>
                      <a:pt x="8" y="3"/>
                      <a:pt x="7" y="4"/>
                    </a:cubicBezTo>
                    <a:cubicBezTo>
                      <a:pt x="6" y="1"/>
                      <a:pt x="1" y="3"/>
                      <a:pt x="0" y="1"/>
                    </a:cubicBezTo>
                    <a:cubicBezTo>
                      <a:pt x="6" y="2"/>
                      <a:pt x="14" y="0"/>
                      <a:pt x="19" y="2"/>
                    </a:cubicBezTo>
                    <a:cubicBezTo>
                      <a:pt x="16" y="3"/>
                      <a:pt x="11" y="1"/>
                      <a:pt x="10"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17" name="Freeform 186"/>
              <p:cNvSpPr/>
              <p:nvPr/>
            </p:nvSpPr>
            <p:spPr bwMode="auto">
              <a:xfrm>
                <a:off x="2009" y="1075"/>
                <a:ext cx="24" cy="12"/>
              </a:xfrm>
              <a:custGeom>
                <a:avLst/>
                <a:gdLst>
                  <a:gd name="T0" fmla="*/ 3 w 10"/>
                  <a:gd name="T1" fmla="*/ 0 h 5"/>
                  <a:gd name="T2" fmla="*/ 10 w 10"/>
                  <a:gd name="T3" fmla="*/ 5 h 5"/>
                  <a:gd name="T4" fmla="*/ 0 w 10"/>
                  <a:gd name="T5" fmla="*/ 1 h 5"/>
                  <a:gd name="T6" fmla="*/ 3 w 10"/>
                  <a:gd name="T7" fmla="*/ 0 h 5"/>
                </a:gdLst>
                <a:ahLst/>
                <a:cxnLst>
                  <a:cxn ang="0">
                    <a:pos x="T0" y="T1"/>
                  </a:cxn>
                  <a:cxn ang="0">
                    <a:pos x="T2" y="T3"/>
                  </a:cxn>
                  <a:cxn ang="0">
                    <a:pos x="T4" y="T5"/>
                  </a:cxn>
                  <a:cxn ang="0">
                    <a:pos x="T6" y="T7"/>
                  </a:cxn>
                </a:cxnLst>
                <a:rect l="0" t="0" r="r" b="b"/>
                <a:pathLst>
                  <a:path w="10" h="5">
                    <a:moveTo>
                      <a:pt x="3" y="0"/>
                    </a:moveTo>
                    <a:cubicBezTo>
                      <a:pt x="6" y="1"/>
                      <a:pt x="9" y="2"/>
                      <a:pt x="10" y="5"/>
                    </a:cubicBezTo>
                    <a:cubicBezTo>
                      <a:pt x="6" y="5"/>
                      <a:pt x="3" y="3"/>
                      <a:pt x="0" y="1"/>
                    </a:cubicBezTo>
                    <a:cubicBezTo>
                      <a:pt x="1" y="0"/>
                      <a:pt x="2" y="0"/>
                      <a:pt x="3"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18" name="Freeform 188"/>
              <p:cNvSpPr/>
              <p:nvPr/>
            </p:nvSpPr>
            <p:spPr bwMode="auto">
              <a:xfrm>
                <a:off x="1780" y="1124"/>
                <a:ext cx="19" cy="10"/>
              </a:xfrm>
              <a:custGeom>
                <a:avLst/>
                <a:gdLst>
                  <a:gd name="T0" fmla="*/ 8 w 8"/>
                  <a:gd name="T1" fmla="*/ 2 h 4"/>
                  <a:gd name="T2" fmla="*/ 0 w 8"/>
                  <a:gd name="T3" fmla="*/ 2 h 4"/>
                  <a:gd name="T4" fmla="*/ 2 w 8"/>
                  <a:gd name="T5" fmla="*/ 0 h 4"/>
                  <a:gd name="T6" fmla="*/ 8 w 8"/>
                  <a:gd name="T7" fmla="*/ 2 h 4"/>
                </a:gdLst>
                <a:ahLst/>
                <a:cxnLst>
                  <a:cxn ang="0">
                    <a:pos x="T0" y="T1"/>
                  </a:cxn>
                  <a:cxn ang="0">
                    <a:pos x="T2" y="T3"/>
                  </a:cxn>
                  <a:cxn ang="0">
                    <a:pos x="T4" y="T5"/>
                  </a:cxn>
                  <a:cxn ang="0">
                    <a:pos x="T6" y="T7"/>
                  </a:cxn>
                </a:cxnLst>
                <a:rect l="0" t="0" r="r" b="b"/>
                <a:pathLst>
                  <a:path w="8" h="4">
                    <a:moveTo>
                      <a:pt x="8" y="2"/>
                    </a:moveTo>
                    <a:cubicBezTo>
                      <a:pt x="6" y="4"/>
                      <a:pt x="2" y="4"/>
                      <a:pt x="0" y="2"/>
                    </a:cubicBezTo>
                    <a:cubicBezTo>
                      <a:pt x="1" y="2"/>
                      <a:pt x="3" y="2"/>
                      <a:pt x="2" y="0"/>
                    </a:cubicBezTo>
                    <a:cubicBezTo>
                      <a:pt x="4" y="1"/>
                      <a:pt x="7" y="0"/>
                      <a:pt x="8" y="2"/>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19" name="Freeform 189"/>
              <p:cNvSpPr/>
              <p:nvPr/>
            </p:nvSpPr>
            <p:spPr bwMode="auto">
              <a:xfrm>
                <a:off x="2797" y="1169"/>
                <a:ext cx="19" cy="24"/>
              </a:xfrm>
              <a:custGeom>
                <a:avLst/>
                <a:gdLst>
                  <a:gd name="T0" fmla="*/ 4 w 8"/>
                  <a:gd name="T1" fmla="*/ 10 h 10"/>
                  <a:gd name="T2" fmla="*/ 4 w 8"/>
                  <a:gd name="T3" fmla="*/ 0 h 10"/>
                  <a:gd name="T4" fmla="*/ 4 w 8"/>
                  <a:gd name="T5" fmla="*/ 10 h 10"/>
                </a:gdLst>
                <a:ahLst/>
                <a:cxnLst>
                  <a:cxn ang="0">
                    <a:pos x="T0" y="T1"/>
                  </a:cxn>
                  <a:cxn ang="0">
                    <a:pos x="T2" y="T3"/>
                  </a:cxn>
                  <a:cxn ang="0">
                    <a:pos x="T4" y="T5"/>
                  </a:cxn>
                </a:cxnLst>
                <a:rect l="0" t="0" r="r" b="b"/>
                <a:pathLst>
                  <a:path w="8" h="10">
                    <a:moveTo>
                      <a:pt x="4" y="10"/>
                    </a:moveTo>
                    <a:cubicBezTo>
                      <a:pt x="0" y="9"/>
                      <a:pt x="2" y="2"/>
                      <a:pt x="4" y="0"/>
                    </a:cubicBezTo>
                    <a:cubicBezTo>
                      <a:pt x="8" y="2"/>
                      <a:pt x="6" y="7"/>
                      <a:pt x="4" y="1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20" name="Freeform 191"/>
              <p:cNvSpPr/>
              <p:nvPr/>
            </p:nvSpPr>
            <p:spPr bwMode="auto">
              <a:xfrm>
                <a:off x="2729" y="1210"/>
                <a:ext cx="11" cy="12"/>
              </a:xfrm>
              <a:custGeom>
                <a:avLst/>
                <a:gdLst>
                  <a:gd name="T0" fmla="*/ 5 w 5"/>
                  <a:gd name="T1" fmla="*/ 4 h 5"/>
                  <a:gd name="T2" fmla="*/ 0 w 5"/>
                  <a:gd name="T3" fmla="*/ 3 h 5"/>
                  <a:gd name="T4" fmla="*/ 5 w 5"/>
                  <a:gd name="T5" fmla="*/ 4 h 5"/>
                </a:gdLst>
                <a:ahLst/>
                <a:cxnLst>
                  <a:cxn ang="0">
                    <a:pos x="T0" y="T1"/>
                  </a:cxn>
                  <a:cxn ang="0">
                    <a:pos x="T2" y="T3"/>
                  </a:cxn>
                  <a:cxn ang="0">
                    <a:pos x="T4" y="T5"/>
                  </a:cxn>
                </a:cxnLst>
                <a:rect l="0" t="0" r="r" b="b"/>
                <a:pathLst>
                  <a:path w="5" h="5">
                    <a:moveTo>
                      <a:pt x="5" y="4"/>
                    </a:moveTo>
                    <a:cubicBezTo>
                      <a:pt x="2" y="5"/>
                      <a:pt x="1" y="4"/>
                      <a:pt x="0" y="3"/>
                    </a:cubicBezTo>
                    <a:cubicBezTo>
                      <a:pt x="1" y="1"/>
                      <a:pt x="5" y="0"/>
                      <a:pt x="5"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21" name="Freeform 192"/>
              <p:cNvSpPr/>
              <p:nvPr/>
            </p:nvSpPr>
            <p:spPr bwMode="auto">
              <a:xfrm>
                <a:off x="4233" y="1293"/>
                <a:ext cx="45" cy="45"/>
              </a:xfrm>
              <a:custGeom>
                <a:avLst/>
                <a:gdLst>
                  <a:gd name="T0" fmla="*/ 12 w 19"/>
                  <a:gd name="T1" fmla="*/ 19 h 19"/>
                  <a:gd name="T2" fmla="*/ 8 w 19"/>
                  <a:gd name="T3" fmla="*/ 11 h 19"/>
                  <a:gd name="T4" fmla="*/ 0 w 19"/>
                  <a:gd name="T5" fmla="*/ 5 h 19"/>
                  <a:gd name="T6" fmla="*/ 3 w 19"/>
                  <a:gd name="T7" fmla="*/ 3 h 19"/>
                  <a:gd name="T8" fmla="*/ 12 w 19"/>
                  <a:gd name="T9" fmla="*/ 19 h 19"/>
                </a:gdLst>
                <a:ahLst/>
                <a:cxnLst>
                  <a:cxn ang="0">
                    <a:pos x="T0" y="T1"/>
                  </a:cxn>
                  <a:cxn ang="0">
                    <a:pos x="T2" y="T3"/>
                  </a:cxn>
                  <a:cxn ang="0">
                    <a:pos x="T4" y="T5"/>
                  </a:cxn>
                  <a:cxn ang="0">
                    <a:pos x="T6" y="T7"/>
                  </a:cxn>
                  <a:cxn ang="0">
                    <a:pos x="T8" y="T9"/>
                  </a:cxn>
                </a:cxnLst>
                <a:rect l="0" t="0" r="r" b="b"/>
                <a:pathLst>
                  <a:path w="19" h="19">
                    <a:moveTo>
                      <a:pt x="12" y="19"/>
                    </a:moveTo>
                    <a:cubicBezTo>
                      <a:pt x="8" y="19"/>
                      <a:pt x="8" y="15"/>
                      <a:pt x="8" y="11"/>
                    </a:cubicBezTo>
                    <a:cubicBezTo>
                      <a:pt x="5" y="9"/>
                      <a:pt x="1" y="9"/>
                      <a:pt x="0" y="5"/>
                    </a:cubicBezTo>
                    <a:cubicBezTo>
                      <a:pt x="2" y="5"/>
                      <a:pt x="3" y="5"/>
                      <a:pt x="3" y="3"/>
                    </a:cubicBezTo>
                    <a:cubicBezTo>
                      <a:pt x="14" y="0"/>
                      <a:pt x="19" y="14"/>
                      <a:pt x="12" y="19"/>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22" name="Freeform 193"/>
              <p:cNvSpPr/>
              <p:nvPr/>
            </p:nvSpPr>
            <p:spPr bwMode="auto">
              <a:xfrm>
                <a:off x="3086" y="1357"/>
                <a:ext cx="12" cy="19"/>
              </a:xfrm>
              <a:custGeom>
                <a:avLst/>
                <a:gdLst>
                  <a:gd name="T0" fmla="*/ 4 w 5"/>
                  <a:gd name="T1" fmla="*/ 8 h 8"/>
                  <a:gd name="T2" fmla="*/ 0 w 5"/>
                  <a:gd name="T3" fmla="*/ 0 h 8"/>
                  <a:gd name="T4" fmla="*/ 5 w 5"/>
                  <a:gd name="T5" fmla="*/ 8 h 8"/>
                  <a:gd name="T6" fmla="*/ 4 w 5"/>
                  <a:gd name="T7" fmla="*/ 8 h 8"/>
                </a:gdLst>
                <a:ahLst/>
                <a:cxnLst>
                  <a:cxn ang="0">
                    <a:pos x="T0" y="T1"/>
                  </a:cxn>
                  <a:cxn ang="0">
                    <a:pos x="T2" y="T3"/>
                  </a:cxn>
                  <a:cxn ang="0">
                    <a:pos x="T4" y="T5"/>
                  </a:cxn>
                  <a:cxn ang="0">
                    <a:pos x="T6" y="T7"/>
                  </a:cxn>
                </a:cxnLst>
                <a:rect l="0" t="0" r="r" b="b"/>
                <a:pathLst>
                  <a:path w="5" h="8">
                    <a:moveTo>
                      <a:pt x="4" y="8"/>
                    </a:moveTo>
                    <a:cubicBezTo>
                      <a:pt x="2" y="6"/>
                      <a:pt x="1" y="3"/>
                      <a:pt x="0" y="0"/>
                    </a:cubicBezTo>
                    <a:cubicBezTo>
                      <a:pt x="3" y="1"/>
                      <a:pt x="4" y="5"/>
                      <a:pt x="5" y="8"/>
                    </a:cubicBezTo>
                    <a:cubicBezTo>
                      <a:pt x="5" y="8"/>
                      <a:pt x="5" y="8"/>
                      <a:pt x="4" y="8"/>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23" name="Freeform 194"/>
              <p:cNvSpPr/>
              <p:nvPr/>
            </p:nvSpPr>
            <p:spPr bwMode="auto">
              <a:xfrm>
                <a:off x="1739" y="1397"/>
                <a:ext cx="22" cy="14"/>
              </a:xfrm>
              <a:custGeom>
                <a:avLst/>
                <a:gdLst>
                  <a:gd name="T0" fmla="*/ 7 w 9"/>
                  <a:gd name="T1" fmla="*/ 0 h 6"/>
                  <a:gd name="T2" fmla="*/ 0 w 9"/>
                  <a:gd name="T3" fmla="*/ 1 h 6"/>
                  <a:gd name="T4" fmla="*/ 7 w 9"/>
                  <a:gd name="T5" fmla="*/ 0 h 6"/>
                </a:gdLst>
                <a:ahLst/>
                <a:cxnLst>
                  <a:cxn ang="0">
                    <a:pos x="T0" y="T1"/>
                  </a:cxn>
                  <a:cxn ang="0">
                    <a:pos x="T2" y="T3"/>
                  </a:cxn>
                  <a:cxn ang="0">
                    <a:pos x="T4" y="T5"/>
                  </a:cxn>
                </a:cxnLst>
                <a:rect l="0" t="0" r="r" b="b"/>
                <a:pathLst>
                  <a:path w="9" h="6">
                    <a:moveTo>
                      <a:pt x="7" y="0"/>
                    </a:moveTo>
                    <a:cubicBezTo>
                      <a:pt x="4" y="0"/>
                      <a:pt x="1" y="6"/>
                      <a:pt x="0" y="1"/>
                    </a:cubicBezTo>
                    <a:cubicBezTo>
                      <a:pt x="4" y="0"/>
                      <a:pt x="9" y="0"/>
                      <a:pt x="7"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24" name="Freeform 195"/>
              <p:cNvSpPr/>
              <p:nvPr/>
            </p:nvSpPr>
            <p:spPr bwMode="auto">
              <a:xfrm>
                <a:off x="1777" y="1492"/>
                <a:ext cx="74" cy="40"/>
              </a:xfrm>
              <a:custGeom>
                <a:avLst/>
                <a:gdLst>
                  <a:gd name="T0" fmla="*/ 31 w 31"/>
                  <a:gd name="T1" fmla="*/ 11 h 17"/>
                  <a:gd name="T2" fmla="*/ 16 w 31"/>
                  <a:gd name="T3" fmla="*/ 15 h 17"/>
                  <a:gd name="T4" fmla="*/ 0 w 31"/>
                  <a:gd name="T5" fmla="*/ 9 h 17"/>
                  <a:gd name="T6" fmla="*/ 10 w 31"/>
                  <a:gd name="T7" fmla="*/ 10 h 17"/>
                  <a:gd name="T8" fmla="*/ 5 w 31"/>
                  <a:gd name="T9" fmla="*/ 3 h 17"/>
                  <a:gd name="T10" fmla="*/ 31 w 31"/>
                  <a:gd name="T11" fmla="*/ 11 h 17"/>
                </a:gdLst>
                <a:ahLst/>
                <a:cxnLst>
                  <a:cxn ang="0">
                    <a:pos x="T0" y="T1"/>
                  </a:cxn>
                  <a:cxn ang="0">
                    <a:pos x="T2" y="T3"/>
                  </a:cxn>
                  <a:cxn ang="0">
                    <a:pos x="T4" y="T5"/>
                  </a:cxn>
                  <a:cxn ang="0">
                    <a:pos x="T6" y="T7"/>
                  </a:cxn>
                  <a:cxn ang="0">
                    <a:pos x="T8" y="T9"/>
                  </a:cxn>
                  <a:cxn ang="0">
                    <a:pos x="T10" y="T11"/>
                  </a:cxn>
                </a:cxnLst>
                <a:rect l="0" t="0" r="r" b="b"/>
                <a:pathLst>
                  <a:path w="31" h="17">
                    <a:moveTo>
                      <a:pt x="31" y="11"/>
                    </a:moveTo>
                    <a:cubicBezTo>
                      <a:pt x="25" y="12"/>
                      <a:pt x="17" y="10"/>
                      <a:pt x="16" y="15"/>
                    </a:cubicBezTo>
                    <a:cubicBezTo>
                      <a:pt x="13" y="9"/>
                      <a:pt x="0" y="17"/>
                      <a:pt x="0" y="9"/>
                    </a:cubicBezTo>
                    <a:cubicBezTo>
                      <a:pt x="3" y="10"/>
                      <a:pt x="6" y="11"/>
                      <a:pt x="10" y="10"/>
                    </a:cubicBezTo>
                    <a:cubicBezTo>
                      <a:pt x="6" y="10"/>
                      <a:pt x="11" y="5"/>
                      <a:pt x="5" y="3"/>
                    </a:cubicBezTo>
                    <a:cubicBezTo>
                      <a:pt x="14" y="0"/>
                      <a:pt x="30" y="3"/>
                      <a:pt x="31" y="1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25" name="Freeform 196"/>
              <p:cNvSpPr/>
              <p:nvPr/>
            </p:nvSpPr>
            <p:spPr bwMode="auto">
              <a:xfrm>
                <a:off x="1602" y="1509"/>
                <a:ext cx="10" cy="16"/>
              </a:xfrm>
              <a:custGeom>
                <a:avLst/>
                <a:gdLst>
                  <a:gd name="T0" fmla="*/ 2 w 4"/>
                  <a:gd name="T1" fmla="*/ 7 h 7"/>
                  <a:gd name="T2" fmla="*/ 3 w 4"/>
                  <a:gd name="T3" fmla="*/ 5 h 7"/>
                  <a:gd name="T4" fmla="*/ 2 w 4"/>
                  <a:gd name="T5" fmla="*/ 7 h 7"/>
                </a:gdLst>
                <a:ahLst/>
                <a:cxnLst>
                  <a:cxn ang="0">
                    <a:pos x="T0" y="T1"/>
                  </a:cxn>
                  <a:cxn ang="0">
                    <a:pos x="T2" y="T3"/>
                  </a:cxn>
                  <a:cxn ang="0">
                    <a:pos x="T4" y="T5"/>
                  </a:cxn>
                </a:cxnLst>
                <a:rect l="0" t="0" r="r" b="b"/>
                <a:pathLst>
                  <a:path w="4" h="7">
                    <a:moveTo>
                      <a:pt x="2" y="7"/>
                    </a:moveTo>
                    <a:cubicBezTo>
                      <a:pt x="0" y="3"/>
                      <a:pt x="4" y="0"/>
                      <a:pt x="3" y="5"/>
                    </a:cubicBezTo>
                    <a:cubicBezTo>
                      <a:pt x="4" y="7"/>
                      <a:pt x="3" y="7"/>
                      <a:pt x="2" y="7"/>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26" name="Freeform 197"/>
              <p:cNvSpPr/>
              <p:nvPr/>
            </p:nvSpPr>
            <p:spPr bwMode="auto">
              <a:xfrm>
                <a:off x="1728" y="1516"/>
                <a:ext cx="26" cy="12"/>
              </a:xfrm>
              <a:custGeom>
                <a:avLst/>
                <a:gdLst>
                  <a:gd name="T0" fmla="*/ 11 w 11"/>
                  <a:gd name="T1" fmla="*/ 3 h 5"/>
                  <a:gd name="T2" fmla="*/ 0 w 11"/>
                  <a:gd name="T3" fmla="*/ 0 h 5"/>
                  <a:gd name="T4" fmla="*/ 11 w 11"/>
                  <a:gd name="T5" fmla="*/ 3 h 5"/>
                </a:gdLst>
                <a:ahLst/>
                <a:cxnLst>
                  <a:cxn ang="0">
                    <a:pos x="T0" y="T1"/>
                  </a:cxn>
                  <a:cxn ang="0">
                    <a:pos x="T2" y="T3"/>
                  </a:cxn>
                  <a:cxn ang="0">
                    <a:pos x="T4" y="T5"/>
                  </a:cxn>
                </a:cxnLst>
                <a:rect l="0" t="0" r="r" b="b"/>
                <a:pathLst>
                  <a:path w="11" h="5">
                    <a:moveTo>
                      <a:pt x="11" y="3"/>
                    </a:moveTo>
                    <a:cubicBezTo>
                      <a:pt x="7" y="5"/>
                      <a:pt x="1" y="5"/>
                      <a:pt x="0" y="0"/>
                    </a:cubicBezTo>
                    <a:cubicBezTo>
                      <a:pt x="5" y="0"/>
                      <a:pt x="8" y="2"/>
                      <a:pt x="11" y="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27" name="Freeform 198"/>
              <p:cNvSpPr/>
              <p:nvPr/>
            </p:nvSpPr>
            <p:spPr bwMode="auto">
              <a:xfrm>
                <a:off x="4207" y="1606"/>
                <a:ext cx="15" cy="23"/>
              </a:xfrm>
              <a:custGeom>
                <a:avLst/>
                <a:gdLst>
                  <a:gd name="T0" fmla="*/ 6 w 6"/>
                  <a:gd name="T1" fmla="*/ 4 h 10"/>
                  <a:gd name="T2" fmla="*/ 3 w 6"/>
                  <a:gd name="T3" fmla="*/ 10 h 10"/>
                  <a:gd name="T4" fmla="*/ 0 w 6"/>
                  <a:gd name="T5" fmla="*/ 3 h 10"/>
                  <a:gd name="T6" fmla="*/ 6 w 6"/>
                  <a:gd name="T7" fmla="*/ 4 h 10"/>
                </a:gdLst>
                <a:ahLst/>
                <a:cxnLst>
                  <a:cxn ang="0">
                    <a:pos x="T0" y="T1"/>
                  </a:cxn>
                  <a:cxn ang="0">
                    <a:pos x="T2" y="T3"/>
                  </a:cxn>
                  <a:cxn ang="0">
                    <a:pos x="T4" y="T5"/>
                  </a:cxn>
                  <a:cxn ang="0">
                    <a:pos x="T6" y="T7"/>
                  </a:cxn>
                </a:cxnLst>
                <a:rect l="0" t="0" r="r" b="b"/>
                <a:pathLst>
                  <a:path w="6" h="10">
                    <a:moveTo>
                      <a:pt x="6" y="4"/>
                    </a:moveTo>
                    <a:cubicBezTo>
                      <a:pt x="5" y="7"/>
                      <a:pt x="3" y="8"/>
                      <a:pt x="3" y="10"/>
                    </a:cubicBezTo>
                    <a:cubicBezTo>
                      <a:pt x="1" y="9"/>
                      <a:pt x="2" y="4"/>
                      <a:pt x="0" y="3"/>
                    </a:cubicBezTo>
                    <a:cubicBezTo>
                      <a:pt x="2" y="0"/>
                      <a:pt x="4" y="5"/>
                      <a:pt x="6" y="4"/>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28" name="Freeform 199"/>
              <p:cNvSpPr/>
              <p:nvPr/>
            </p:nvSpPr>
            <p:spPr bwMode="auto">
              <a:xfrm>
                <a:off x="4224" y="1625"/>
                <a:ext cx="14" cy="19"/>
              </a:xfrm>
              <a:custGeom>
                <a:avLst/>
                <a:gdLst>
                  <a:gd name="T0" fmla="*/ 3 w 6"/>
                  <a:gd name="T1" fmla="*/ 8 h 8"/>
                  <a:gd name="T2" fmla="*/ 3 w 6"/>
                  <a:gd name="T3" fmla="*/ 0 h 8"/>
                  <a:gd name="T4" fmla="*/ 3 w 6"/>
                  <a:gd name="T5" fmla="*/ 8 h 8"/>
                </a:gdLst>
                <a:ahLst/>
                <a:cxnLst>
                  <a:cxn ang="0">
                    <a:pos x="T0" y="T1"/>
                  </a:cxn>
                  <a:cxn ang="0">
                    <a:pos x="T2" y="T3"/>
                  </a:cxn>
                  <a:cxn ang="0">
                    <a:pos x="T4" y="T5"/>
                  </a:cxn>
                </a:cxnLst>
                <a:rect l="0" t="0" r="r" b="b"/>
                <a:pathLst>
                  <a:path w="6" h="8">
                    <a:moveTo>
                      <a:pt x="3" y="8"/>
                    </a:moveTo>
                    <a:cubicBezTo>
                      <a:pt x="0" y="6"/>
                      <a:pt x="4" y="3"/>
                      <a:pt x="3" y="0"/>
                    </a:cubicBezTo>
                    <a:cubicBezTo>
                      <a:pt x="6" y="2"/>
                      <a:pt x="4" y="6"/>
                      <a:pt x="3" y="8"/>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29" name="Freeform 200"/>
              <p:cNvSpPr/>
              <p:nvPr/>
            </p:nvSpPr>
            <p:spPr bwMode="auto">
              <a:xfrm>
                <a:off x="4217" y="1625"/>
                <a:ext cx="14" cy="26"/>
              </a:xfrm>
              <a:custGeom>
                <a:avLst/>
                <a:gdLst>
                  <a:gd name="T0" fmla="*/ 1 w 6"/>
                  <a:gd name="T1" fmla="*/ 9 h 11"/>
                  <a:gd name="T2" fmla="*/ 3 w 6"/>
                  <a:gd name="T3" fmla="*/ 0 h 11"/>
                  <a:gd name="T4" fmla="*/ 4 w 6"/>
                  <a:gd name="T5" fmla="*/ 11 h 11"/>
                  <a:gd name="T6" fmla="*/ 1 w 6"/>
                  <a:gd name="T7" fmla="*/ 9 h 11"/>
                </a:gdLst>
                <a:ahLst/>
                <a:cxnLst>
                  <a:cxn ang="0">
                    <a:pos x="T0" y="T1"/>
                  </a:cxn>
                  <a:cxn ang="0">
                    <a:pos x="T2" y="T3"/>
                  </a:cxn>
                  <a:cxn ang="0">
                    <a:pos x="T4" y="T5"/>
                  </a:cxn>
                  <a:cxn ang="0">
                    <a:pos x="T6" y="T7"/>
                  </a:cxn>
                </a:cxnLst>
                <a:rect l="0" t="0" r="r" b="b"/>
                <a:pathLst>
                  <a:path w="6" h="11">
                    <a:moveTo>
                      <a:pt x="1" y="9"/>
                    </a:moveTo>
                    <a:cubicBezTo>
                      <a:pt x="0" y="5"/>
                      <a:pt x="2" y="3"/>
                      <a:pt x="3" y="0"/>
                    </a:cubicBezTo>
                    <a:cubicBezTo>
                      <a:pt x="6" y="2"/>
                      <a:pt x="4" y="8"/>
                      <a:pt x="4" y="11"/>
                    </a:cubicBezTo>
                    <a:cubicBezTo>
                      <a:pt x="3" y="10"/>
                      <a:pt x="2" y="9"/>
                      <a:pt x="1" y="9"/>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30" name="Freeform 201"/>
              <p:cNvSpPr/>
              <p:nvPr/>
            </p:nvSpPr>
            <p:spPr bwMode="auto">
              <a:xfrm>
                <a:off x="3994" y="1779"/>
                <a:ext cx="10" cy="12"/>
              </a:xfrm>
              <a:custGeom>
                <a:avLst/>
                <a:gdLst>
                  <a:gd name="T0" fmla="*/ 4 w 4"/>
                  <a:gd name="T1" fmla="*/ 1 h 5"/>
                  <a:gd name="T2" fmla="*/ 0 w 4"/>
                  <a:gd name="T3" fmla="*/ 4 h 5"/>
                  <a:gd name="T4" fmla="*/ 2 w 4"/>
                  <a:gd name="T5" fmla="*/ 0 h 5"/>
                  <a:gd name="T6" fmla="*/ 4 w 4"/>
                  <a:gd name="T7" fmla="*/ 1 h 5"/>
                </a:gdLst>
                <a:ahLst/>
                <a:cxnLst>
                  <a:cxn ang="0">
                    <a:pos x="T0" y="T1"/>
                  </a:cxn>
                  <a:cxn ang="0">
                    <a:pos x="T2" y="T3"/>
                  </a:cxn>
                  <a:cxn ang="0">
                    <a:pos x="T4" y="T5"/>
                  </a:cxn>
                  <a:cxn ang="0">
                    <a:pos x="T6" y="T7"/>
                  </a:cxn>
                </a:cxnLst>
                <a:rect l="0" t="0" r="r" b="b"/>
                <a:pathLst>
                  <a:path w="4" h="5">
                    <a:moveTo>
                      <a:pt x="4" y="1"/>
                    </a:moveTo>
                    <a:cubicBezTo>
                      <a:pt x="3" y="2"/>
                      <a:pt x="3" y="5"/>
                      <a:pt x="0" y="4"/>
                    </a:cubicBezTo>
                    <a:cubicBezTo>
                      <a:pt x="0" y="2"/>
                      <a:pt x="2" y="1"/>
                      <a:pt x="2" y="0"/>
                    </a:cubicBezTo>
                    <a:cubicBezTo>
                      <a:pt x="3" y="0"/>
                      <a:pt x="3" y="1"/>
                      <a:pt x="4" y="1"/>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31" name="Freeform 202"/>
              <p:cNvSpPr/>
              <p:nvPr/>
            </p:nvSpPr>
            <p:spPr bwMode="auto">
              <a:xfrm>
                <a:off x="4328" y="1776"/>
                <a:ext cx="239" cy="155"/>
              </a:xfrm>
              <a:custGeom>
                <a:avLst/>
                <a:gdLst>
                  <a:gd name="T0" fmla="*/ 64 w 101"/>
                  <a:gd name="T1" fmla="*/ 53 h 65"/>
                  <a:gd name="T2" fmla="*/ 48 w 101"/>
                  <a:gd name="T3" fmla="*/ 50 h 65"/>
                  <a:gd name="T4" fmla="*/ 34 w 101"/>
                  <a:gd name="T5" fmla="*/ 51 h 65"/>
                  <a:gd name="T6" fmla="*/ 40 w 101"/>
                  <a:gd name="T7" fmla="*/ 46 h 65"/>
                  <a:gd name="T8" fmla="*/ 15 w 101"/>
                  <a:gd name="T9" fmla="*/ 23 h 65"/>
                  <a:gd name="T10" fmla="*/ 10 w 101"/>
                  <a:gd name="T11" fmla="*/ 26 h 65"/>
                  <a:gd name="T12" fmla="*/ 8 w 101"/>
                  <a:gd name="T13" fmla="*/ 19 h 65"/>
                  <a:gd name="T14" fmla="*/ 16 w 101"/>
                  <a:gd name="T15" fmla="*/ 15 h 65"/>
                  <a:gd name="T16" fmla="*/ 0 w 101"/>
                  <a:gd name="T17" fmla="*/ 8 h 65"/>
                  <a:gd name="T18" fmla="*/ 17 w 101"/>
                  <a:gd name="T19" fmla="*/ 6 h 65"/>
                  <a:gd name="T20" fmla="*/ 18 w 101"/>
                  <a:gd name="T21" fmla="*/ 16 h 65"/>
                  <a:gd name="T22" fmla="*/ 23 w 101"/>
                  <a:gd name="T23" fmla="*/ 21 h 65"/>
                  <a:gd name="T24" fmla="*/ 36 w 101"/>
                  <a:gd name="T25" fmla="*/ 10 h 65"/>
                  <a:gd name="T26" fmla="*/ 78 w 101"/>
                  <a:gd name="T27" fmla="*/ 28 h 65"/>
                  <a:gd name="T28" fmla="*/ 78 w 101"/>
                  <a:gd name="T29" fmla="*/ 32 h 65"/>
                  <a:gd name="T30" fmla="*/ 89 w 101"/>
                  <a:gd name="T31" fmla="*/ 39 h 65"/>
                  <a:gd name="T32" fmla="*/ 84 w 101"/>
                  <a:gd name="T33" fmla="*/ 44 h 65"/>
                  <a:gd name="T34" fmla="*/ 101 w 101"/>
                  <a:gd name="T35" fmla="*/ 64 h 65"/>
                  <a:gd name="T36" fmla="*/ 82 w 101"/>
                  <a:gd name="T37" fmla="*/ 58 h 65"/>
                  <a:gd name="T38" fmla="*/ 72 w 101"/>
                  <a:gd name="T39" fmla="*/ 47 h 65"/>
                  <a:gd name="T40" fmla="*/ 58 w 101"/>
                  <a:gd name="T41" fmla="*/ 51 h 65"/>
                  <a:gd name="T42" fmla="*/ 64 w 101"/>
                  <a:gd name="T43"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1" h="65">
                    <a:moveTo>
                      <a:pt x="64" y="53"/>
                    </a:moveTo>
                    <a:cubicBezTo>
                      <a:pt x="62" y="59"/>
                      <a:pt x="47" y="58"/>
                      <a:pt x="48" y="50"/>
                    </a:cubicBezTo>
                    <a:cubicBezTo>
                      <a:pt x="40" y="48"/>
                      <a:pt x="41" y="51"/>
                      <a:pt x="34" y="51"/>
                    </a:cubicBezTo>
                    <a:cubicBezTo>
                      <a:pt x="35" y="49"/>
                      <a:pt x="36" y="45"/>
                      <a:pt x="40" y="46"/>
                    </a:cubicBezTo>
                    <a:cubicBezTo>
                      <a:pt x="44" y="30"/>
                      <a:pt x="23" y="30"/>
                      <a:pt x="15" y="23"/>
                    </a:cubicBezTo>
                    <a:cubicBezTo>
                      <a:pt x="13" y="23"/>
                      <a:pt x="13" y="26"/>
                      <a:pt x="10" y="26"/>
                    </a:cubicBezTo>
                    <a:cubicBezTo>
                      <a:pt x="10" y="23"/>
                      <a:pt x="10" y="20"/>
                      <a:pt x="8" y="19"/>
                    </a:cubicBezTo>
                    <a:cubicBezTo>
                      <a:pt x="9" y="15"/>
                      <a:pt x="14" y="17"/>
                      <a:pt x="16" y="15"/>
                    </a:cubicBezTo>
                    <a:cubicBezTo>
                      <a:pt x="9" y="14"/>
                      <a:pt x="4" y="11"/>
                      <a:pt x="0" y="8"/>
                    </a:cubicBezTo>
                    <a:cubicBezTo>
                      <a:pt x="1" y="7"/>
                      <a:pt x="11" y="0"/>
                      <a:pt x="17" y="6"/>
                    </a:cubicBezTo>
                    <a:cubicBezTo>
                      <a:pt x="16" y="11"/>
                      <a:pt x="19" y="12"/>
                      <a:pt x="18" y="16"/>
                    </a:cubicBezTo>
                    <a:cubicBezTo>
                      <a:pt x="21" y="15"/>
                      <a:pt x="20" y="19"/>
                      <a:pt x="23" y="21"/>
                    </a:cubicBezTo>
                    <a:cubicBezTo>
                      <a:pt x="28" y="18"/>
                      <a:pt x="31" y="13"/>
                      <a:pt x="36" y="10"/>
                    </a:cubicBezTo>
                    <a:cubicBezTo>
                      <a:pt x="50" y="16"/>
                      <a:pt x="66" y="21"/>
                      <a:pt x="78" y="28"/>
                    </a:cubicBezTo>
                    <a:cubicBezTo>
                      <a:pt x="78" y="30"/>
                      <a:pt x="78" y="31"/>
                      <a:pt x="78" y="32"/>
                    </a:cubicBezTo>
                    <a:cubicBezTo>
                      <a:pt x="82" y="35"/>
                      <a:pt x="85" y="37"/>
                      <a:pt x="89" y="39"/>
                    </a:cubicBezTo>
                    <a:cubicBezTo>
                      <a:pt x="89" y="43"/>
                      <a:pt x="84" y="41"/>
                      <a:pt x="84" y="44"/>
                    </a:cubicBezTo>
                    <a:cubicBezTo>
                      <a:pt x="88" y="51"/>
                      <a:pt x="98" y="59"/>
                      <a:pt x="101" y="64"/>
                    </a:cubicBezTo>
                    <a:cubicBezTo>
                      <a:pt x="96" y="65"/>
                      <a:pt x="87" y="61"/>
                      <a:pt x="82" y="58"/>
                    </a:cubicBezTo>
                    <a:cubicBezTo>
                      <a:pt x="83" y="50"/>
                      <a:pt x="76" y="50"/>
                      <a:pt x="72" y="47"/>
                    </a:cubicBezTo>
                    <a:cubicBezTo>
                      <a:pt x="68" y="45"/>
                      <a:pt x="64" y="52"/>
                      <a:pt x="58" y="51"/>
                    </a:cubicBezTo>
                    <a:cubicBezTo>
                      <a:pt x="62" y="51"/>
                      <a:pt x="62" y="53"/>
                      <a:pt x="64" y="53"/>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32" name="Freeform 203"/>
              <p:cNvSpPr/>
              <p:nvPr/>
            </p:nvSpPr>
            <p:spPr bwMode="auto">
              <a:xfrm>
                <a:off x="4224" y="1793"/>
                <a:ext cx="14" cy="12"/>
              </a:xfrm>
              <a:custGeom>
                <a:avLst/>
                <a:gdLst>
                  <a:gd name="T0" fmla="*/ 3 w 6"/>
                  <a:gd name="T1" fmla="*/ 0 h 5"/>
                  <a:gd name="T2" fmla="*/ 5 w 6"/>
                  <a:gd name="T3" fmla="*/ 3 h 5"/>
                  <a:gd name="T4" fmla="*/ 0 w 6"/>
                  <a:gd name="T5" fmla="*/ 2 h 5"/>
                  <a:gd name="T6" fmla="*/ 3 w 6"/>
                  <a:gd name="T7" fmla="*/ 0 h 5"/>
                </a:gdLst>
                <a:ahLst/>
                <a:cxnLst>
                  <a:cxn ang="0">
                    <a:pos x="T0" y="T1"/>
                  </a:cxn>
                  <a:cxn ang="0">
                    <a:pos x="T2" y="T3"/>
                  </a:cxn>
                  <a:cxn ang="0">
                    <a:pos x="T4" y="T5"/>
                  </a:cxn>
                  <a:cxn ang="0">
                    <a:pos x="T6" y="T7"/>
                  </a:cxn>
                </a:cxnLst>
                <a:rect l="0" t="0" r="r" b="b"/>
                <a:pathLst>
                  <a:path w="6" h="5">
                    <a:moveTo>
                      <a:pt x="3" y="0"/>
                    </a:moveTo>
                    <a:cubicBezTo>
                      <a:pt x="4" y="1"/>
                      <a:pt x="6" y="1"/>
                      <a:pt x="5" y="3"/>
                    </a:cubicBezTo>
                    <a:cubicBezTo>
                      <a:pt x="4" y="5"/>
                      <a:pt x="2" y="3"/>
                      <a:pt x="0" y="2"/>
                    </a:cubicBezTo>
                    <a:cubicBezTo>
                      <a:pt x="1" y="1"/>
                      <a:pt x="3" y="1"/>
                      <a:pt x="3"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sp>
            <p:nvSpPr>
              <p:cNvPr id="233" name="Freeform 204"/>
              <p:cNvSpPr/>
              <p:nvPr/>
            </p:nvSpPr>
            <p:spPr bwMode="auto">
              <a:xfrm>
                <a:off x="4269" y="1824"/>
                <a:ext cx="14" cy="12"/>
              </a:xfrm>
              <a:custGeom>
                <a:avLst/>
                <a:gdLst>
                  <a:gd name="T0" fmla="*/ 0 w 6"/>
                  <a:gd name="T1" fmla="*/ 0 h 5"/>
                  <a:gd name="T2" fmla="*/ 6 w 6"/>
                  <a:gd name="T3" fmla="*/ 4 h 5"/>
                  <a:gd name="T4" fmla="*/ 0 w 6"/>
                  <a:gd name="T5" fmla="*/ 0 h 5"/>
                </a:gdLst>
                <a:ahLst/>
                <a:cxnLst>
                  <a:cxn ang="0">
                    <a:pos x="T0" y="T1"/>
                  </a:cxn>
                  <a:cxn ang="0">
                    <a:pos x="T2" y="T3"/>
                  </a:cxn>
                  <a:cxn ang="0">
                    <a:pos x="T4" y="T5"/>
                  </a:cxn>
                </a:cxnLst>
                <a:rect l="0" t="0" r="r" b="b"/>
                <a:pathLst>
                  <a:path w="6" h="5">
                    <a:moveTo>
                      <a:pt x="0" y="0"/>
                    </a:moveTo>
                    <a:cubicBezTo>
                      <a:pt x="3" y="0"/>
                      <a:pt x="6" y="0"/>
                      <a:pt x="6" y="4"/>
                    </a:cubicBezTo>
                    <a:cubicBezTo>
                      <a:pt x="3" y="5"/>
                      <a:pt x="0" y="4"/>
                      <a:pt x="0" y="0"/>
                    </a:cubicBezTo>
                    <a:close/>
                  </a:path>
                </a:pathLst>
              </a:custGeom>
              <a:grpFill/>
              <a:ln>
                <a:noFill/>
              </a:ln>
            </p:spPr>
            <p:txBody>
              <a:bodyPr/>
              <a:lstStyle/>
              <a:p>
                <a:pPr fontAlgn="auto">
                  <a:spcBef>
                    <a:spcPts val="0"/>
                  </a:spcBef>
                  <a:spcAft>
                    <a:spcPts val="0"/>
                  </a:spcAft>
                  <a:defRPr/>
                </a:pPr>
                <a:endParaRPr kumimoji="0" lang="en-US" dirty="0">
                  <a:latin typeface="+mn-lt"/>
                  <a:ea typeface="+mn-ea"/>
                </a:endParaRPr>
              </a:p>
            </p:txBody>
          </p:sp>
        </p:grpSp>
        <p:sp>
          <p:nvSpPr>
            <p:cNvPr id="12" name="Freeform 206"/>
            <p:cNvSpPr/>
            <p:nvPr/>
          </p:nvSpPr>
          <p:spPr bwMode="auto">
            <a:xfrm>
              <a:off x="10639718" y="6033723"/>
              <a:ext cx="12495" cy="22213"/>
            </a:xfrm>
            <a:custGeom>
              <a:avLst/>
              <a:gdLst>
                <a:gd name="T0" fmla="*/ 4 w 4"/>
                <a:gd name="T1" fmla="*/ 1 h 7"/>
                <a:gd name="T2" fmla="*/ 4 w 4"/>
                <a:gd name="T3" fmla="*/ 6 h 7"/>
                <a:gd name="T4" fmla="*/ 4 w 4"/>
                <a:gd name="T5" fmla="*/ 1 h 7"/>
              </a:gdLst>
              <a:ahLst/>
              <a:cxnLst>
                <a:cxn ang="0">
                  <a:pos x="T0" y="T1"/>
                </a:cxn>
                <a:cxn ang="0">
                  <a:pos x="T2" y="T3"/>
                </a:cxn>
                <a:cxn ang="0">
                  <a:pos x="T4" y="T5"/>
                </a:cxn>
              </a:cxnLst>
              <a:rect l="0" t="0" r="r" b="b"/>
              <a:pathLst>
                <a:path w="4" h="7">
                  <a:moveTo>
                    <a:pt x="4" y="1"/>
                  </a:moveTo>
                  <a:cubicBezTo>
                    <a:pt x="4" y="3"/>
                    <a:pt x="4" y="4"/>
                    <a:pt x="4" y="6"/>
                  </a:cubicBezTo>
                  <a:cubicBezTo>
                    <a:pt x="0" y="7"/>
                    <a:pt x="0" y="0"/>
                    <a:pt x="4" y="1"/>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13" name="Freeform 207"/>
            <p:cNvSpPr/>
            <p:nvPr/>
          </p:nvSpPr>
          <p:spPr bwMode="auto">
            <a:xfrm>
              <a:off x="10324569" y="6089256"/>
              <a:ext cx="12495" cy="13883"/>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4" y="3"/>
                    <a:pt x="2" y="4"/>
                    <a:pt x="0" y="4"/>
                  </a:cubicBezTo>
                  <a:cubicBezTo>
                    <a:pt x="0" y="1"/>
                    <a:pt x="1" y="0"/>
                    <a:pt x="4" y="0"/>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14" name="Freeform 208"/>
            <p:cNvSpPr/>
            <p:nvPr/>
          </p:nvSpPr>
          <p:spPr bwMode="auto">
            <a:xfrm>
              <a:off x="10462013" y="6086479"/>
              <a:ext cx="19437" cy="12495"/>
            </a:xfrm>
            <a:custGeom>
              <a:avLst/>
              <a:gdLst>
                <a:gd name="T0" fmla="*/ 0 w 6"/>
                <a:gd name="T1" fmla="*/ 2 h 4"/>
                <a:gd name="T2" fmla="*/ 6 w 6"/>
                <a:gd name="T3" fmla="*/ 1 h 4"/>
                <a:gd name="T4" fmla="*/ 0 w 6"/>
                <a:gd name="T5" fmla="*/ 2 h 4"/>
              </a:gdLst>
              <a:ahLst/>
              <a:cxnLst>
                <a:cxn ang="0">
                  <a:pos x="T0" y="T1"/>
                </a:cxn>
                <a:cxn ang="0">
                  <a:pos x="T2" y="T3"/>
                </a:cxn>
                <a:cxn ang="0">
                  <a:pos x="T4" y="T5"/>
                </a:cxn>
              </a:cxnLst>
              <a:rect l="0" t="0" r="r" b="b"/>
              <a:pathLst>
                <a:path w="6" h="4">
                  <a:moveTo>
                    <a:pt x="0" y="2"/>
                  </a:moveTo>
                  <a:cubicBezTo>
                    <a:pt x="0" y="0"/>
                    <a:pt x="5" y="0"/>
                    <a:pt x="6" y="1"/>
                  </a:cubicBezTo>
                  <a:cubicBezTo>
                    <a:pt x="6" y="4"/>
                    <a:pt x="2" y="2"/>
                    <a:pt x="0" y="2"/>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15" name="Freeform 209"/>
            <p:cNvSpPr/>
            <p:nvPr/>
          </p:nvSpPr>
          <p:spPr bwMode="auto">
            <a:xfrm>
              <a:off x="11034002" y="6082314"/>
              <a:ext cx="19437" cy="23602"/>
            </a:xfrm>
            <a:custGeom>
              <a:avLst/>
              <a:gdLst>
                <a:gd name="T0" fmla="*/ 0 w 6"/>
                <a:gd name="T1" fmla="*/ 2 h 7"/>
                <a:gd name="T2" fmla="*/ 4 w 6"/>
                <a:gd name="T3" fmla="*/ 1 h 7"/>
                <a:gd name="T4" fmla="*/ 6 w 6"/>
                <a:gd name="T5" fmla="*/ 4 h 7"/>
                <a:gd name="T6" fmla="*/ 0 w 6"/>
                <a:gd name="T7" fmla="*/ 2 h 7"/>
              </a:gdLst>
              <a:ahLst/>
              <a:cxnLst>
                <a:cxn ang="0">
                  <a:pos x="T0" y="T1"/>
                </a:cxn>
                <a:cxn ang="0">
                  <a:pos x="T2" y="T3"/>
                </a:cxn>
                <a:cxn ang="0">
                  <a:pos x="T4" y="T5"/>
                </a:cxn>
                <a:cxn ang="0">
                  <a:pos x="T6" y="T7"/>
                </a:cxn>
              </a:cxnLst>
              <a:rect l="0" t="0" r="r" b="b"/>
              <a:pathLst>
                <a:path w="6" h="7">
                  <a:moveTo>
                    <a:pt x="0" y="2"/>
                  </a:moveTo>
                  <a:cubicBezTo>
                    <a:pt x="0" y="0"/>
                    <a:pt x="2" y="1"/>
                    <a:pt x="4" y="1"/>
                  </a:cubicBezTo>
                  <a:cubicBezTo>
                    <a:pt x="4" y="3"/>
                    <a:pt x="4" y="4"/>
                    <a:pt x="6" y="4"/>
                  </a:cubicBezTo>
                  <a:cubicBezTo>
                    <a:pt x="4" y="7"/>
                    <a:pt x="1" y="2"/>
                    <a:pt x="0" y="2"/>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16" name="Freeform 210"/>
            <p:cNvSpPr/>
            <p:nvPr/>
          </p:nvSpPr>
          <p:spPr bwMode="auto">
            <a:xfrm>
              <a:off x="10663320" y="6194769"/>
              <a:ext cx="12495" cy="19437"/>
            </a:xfrm>
            <a:custGeom>
              <a:avLst/>
              <a:gdLst>
                <a:gd name="T0" fmla="*/ 4 w 4"/>
                <a:gd name="T1" fmla="*/ 1 h 6"/>
                <a:gd name="T2" fmla="*/ 4 w 4"/>
                <a:gd name="T3" fmla="*/ 5 h 6"/>
                <a:gd name="T4" fmla="*/ 4 w 4"/>
                <a:gd name="T5" fmla="*/ 1 h 6"/>
              </a:gdLst>
              <a:ahLst/>
              <a:cxnLst>
                <a:cxn ang="0">
                  <a:pos x="T0" y="T1"/>
                </a:cxn>
                <a:cxn ang="0">
                  <a:pos x="T2" y="T3"/>
                </a:cxn>
                <a:cxn ang="0">
                  <a:pos x="T4" y="T5"/>
                </a:cxn>
              </a:cxnLst>
              <a:rect l="0" t="0" r="r" b="b"/>
              <a:pathLst>
                <a:path w="4" h="6">
                  <a:moveTo>
                    <a:pt x="4" y="1"/>
                  </a:moveTo>
                  <a:cubicBezTo>
                    <a:pt x="4" y="2"/>
                    <a:pt x="4" y="4"/>
                    <a:pt x="4" y="5"/>
                  </a:cubicBezTo>
                  <a:cubicBezTo>
                    <a:pt x="0" y="6"/>
                    <a:pt x="0" y="0"/>
                    <a:pt x="4" y="1"/>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17" name="Freeform 211"/>
            <p:cNvSpPr/>
            <p:nvPr/>
          </p:nvSpPr>
          <p:spPr bwMode="auto">
            <a:xfrm>
              <a:off x="11181164" y="6218370"/>
              <a:ext cx="11107" cy="19437"/>
            </a:xfrm>
            <a:custGeom>
              <a:avLst/>
              <a:gdLst>
                <a:gd name="T0" fmla="*/ 0 w 3"/>
                <a:gd name="T1" fmla="*/ 6 h 6"/>
                <a:gd name="T2" fmla="*/ 0 w 3"/>
                <a:gd name="T3" fmla="*/ 0 h 6"/>
                <a:gd name="T4" fmla="*/ 3 w 3"/>
                <a:gd name="T5" fmla="*/ 2 h 6"/>
                <a:gd name="T6" fmla="*/ 0 w 3"/>
                <a:gd name="T7" fmla="*/ 6 h 6"/>
              </a:gdLst>
              <a:ahLst/>
              <a:cxnLst>
                <a:cxn ang="0">
                  <a:pos x="T0" y="T1"/>
                </a:cxn>
                <a:cxn ang="0">
                  <a:pos x="T2" y="T3"/>
                </a:cxn>
                <a:cxn ang="0">
                  <a:pos x="T4" y="T5"/>
                </a:cxn>
                <a:cxn ang="0">
                  <a:pos x="T6" y="T7"/>
                </a:cxn>
              </a:cxnLst>
              <a:rect l="0" t="0" r="r" b="b"/>
              <a:pathLst>
                <a:path w="3" h="6">
                  <a:moveTo>
                    <a:pt x="0" y="6"/>
                  </a:moveTo>
                  <a:cubicBezTo>
                    <a:pt x="0" y="4"/>
                    <a:pt x="0" y="2"/>
                    <a:pt x="0" y="0"/>
                  </a:cubicBezTo>
                  <a:cubicBezTo>
                    <a:pt x="1" y="1"/>
                    <a:pt x="1" y="2"/>
                    <a:pt x="3" y="2"/>
                  </a:cubicBezTo>
                  <a:cubicBezTo>
                    <a:pt x="3" y="4"/>
                    <a:pt x="3" y="6"/>
                    <a:pt x="0" y="6"/>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18" name="Freeform 213"/>
            <p:cNvSpPr/>
            <p:nvPr/>
          </p:nvSpPr>
          <p:spPr bwMode="auto">
            <a:xfrm>
              <a:off x="11115913" y="6326659"/>
              <a:ext cx="38873" cy="43038"/>
            </a:xfrm>
            <a:custGeom>
              <a:avLst/>
              <a:gdLst>
                <a:gd name="T0" fmla="*/ 12 w 12"/>
                <a:gd name="T1" fmla="*/ 13 h 13"/>
                <a:gd name="T2" fmla="*/ 0 w 12"/>
                <a:gd name="T3" fmla="*/ 0 h 13"/>
                <a:gd name="T4" fmla="*/ 12 w 12"/>
                <a:gd name="T5" fmla="*/ 13 h 13"/>
              </a:gdLst>
              <a:ahLst/>
              <a:cxnLst>
                <a:cxn ang="0">
                  <a:pos x="T0" y="T1"/>
                </a:cxn>
                <a:cxn ang="0">
                  <a:pos x="T2" y="T3"/>
                </a:cxn>
                <a:cxn ang="0">
                  <a:pos x="T4" y="T5"/>
                </a:cxn>
              </a:cxnLst>
              <a:rect l="0" t="0" r="r" b="b"/>
              <a:pathLst>
                <a:path w="12" h="13">
                  <a:moveTo>
                    <a:pt x="12" y="13"/>
                  </a:moveTo>
                  <a:cubicBezTo>
                    <a:pt x="6" y="11"/>
                    <a:pt x="1" y="7"/>
                    <a:pt x="0" y="0"/>
                  </a:cubicBezTo>
                  <a:cubicBezTo>
                    <a:pt x="5" y="3"/>
                    <a:pt x="9" y="8"/>
                    <a:pt x="12" y="13"/>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19" name="Freeform 214"/>
            <p:cNvSpPr/>
            <p:nvPr/>
          </p:nvSpPr>
          <p:spPr bwMode="auto">
            <a:xfrm>
              <a:off x="10550865" y="6626537"/>
              <a:ext cx="23601" cy="19437"/>
            </a:xfrm>
            <a:custGeom>
              <a:avLst/>
              <a:gdLst>
                <a:gd name="T0" fmla="*/ 1 w 7"/>
                <a:gd name="T1" fmla="*/ 4 h 6"/>
                <a:gd name="T2" fmla="*/ 7 w 7"/>
                <a:gd name="T3" fmla="*/ 2 h 6"/>
                <a:gd name="T4" fmla="*/ 1 w 7"/>
                <a:gd name="T5" fmla="*/ 4 h 6"/>
              </a:gdLst>
              <a:ahLst/>
              <a:cxnLst>
                <a:cxn ang="0">
                  <a:pos x="T0" y="T1"/>
                </a:cxn>
                <a:cxn ang="0">
                  <a:pos x="T2" y="T3"/>
                </a:cxn>
                <a:cxn ang="0">
                  <a:pos x="T4" y="T5"/>
                </a:cxn>
              </a:cxnLst>
              <a:rect l="0" t="0" r="r" b="b"/>
              <a:pathLst>
                <a:path w="7" h="6">
                  <a:moveTo>
                    <a:pt x="1" y="4"/>
                  </a:moveTo>
                  <a:cubicBezTo>
                    <a:pt x="0" y="0"/>
                    <a:pt x="5" y="2"/>
                    <a:pt x="7" y="2"/>
                  </a:cubicBezTo>
                  <a:cubicBezTo>
                    <a:pt x="7" y="4"/>
                    <a:pt x="2" y="6"/>
                    <a:pt x="1" y="4"/>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20" name="Freeform 215"/>
            <p:cNvSpPr/>
            <p:nvPr/>
          </p:nvSpPr>
          <p:spPr bwMode="auto">
            <a:xfrm>
              <a:off x="7302191" y="6958347"/>
              <a:ext cx="91629" cy="59698"/>
            </a:xfrm>
            <a:custGeom>
              <a:avLst/>
              <a:gdLst>
                <a:gd name="T0" fmla="*/ 1 w 28"/>
                <a:gd name="T1" fmla="*/ 1 h 18"/>
                <a:gd name="T2" fmla="*/ 8 w 28"/>
                <a:gd name="T3" fmla="*/ 0 h 18"/>
                <a:gd name="T4" fmla="*/ 28 w 28"/>
                <a:gd name="T5" fmla="*/ 13 h 18"/>
                <a:gd name="T6" fmla="*/ 18 w 28"/>
                <a:gd name="T7" fmla="*/ 15 h 18"/>
                <a:gd name="T8" fmla="*/ 19 w 28"/>
                <a:gd name="T9" fmla="*/ 17 h 18"/>
                <a:gd name="T10" fmla="*/ 7 w 28"/>
                <a:gd name="T11" fmla="*/ 13 h 18"/>
                <a:gd name="T12" fmla="*/ 3 w 28"/>
                <a:gd name="T13" fmla="*/ 14 h 18"/>
                <a:gd name="T14" fmla="*/ 1 w 28"/>
                <a:gd name="T15" fmla="*/ 12 h 18"/>
                <a:gd name="T16" fmla="*/ 0 w 28"/>
                <a:gd name="T17" fmla="*/ 8 h 18"/>
                <a:gd name="T18" fmla="*/ 1 w 28"/>
                <a:gd name="T19" fmla="*/ 6 h 18"/>
                <a:gd name="T20" fmla="*/ 4 w 28"/>
                <a:gd name="T21" fmla="*/ 10 h 18"/>
                <a:gd name="T22" fmla="*/ 6 w 28"/>
                <a:gd name="T23" fmla="*/ 6 h 18"/>
                <a:gd name="T24" fmla="*/ 1 w 28"/>
                <a:gd name="T2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8">
                  <a:moveTo>
                    <a:pt x="1" y="1"/>
                  </a:moveTo>
                  <a:cubicBezTo>
                    <a:pt x="2" y="0"/>
                    <a:pt x="5" y="0"/>
                    <a:pt x="8" y="0"/>
                  </a:cubicBezTo>
                  <a:cubicBezTo>
                    <a:pt x="11" y="8"/>
                    <a:pt x="22" y="9"/>
                    <a:pt x="28" y="13"/>
                  </a:cubicBezTo>
                  <a:cubicBezTo>
                    <a:pt x="24" y="14"/>
                    <a:pt x="21" y="16"/>
                    <a:pt x="18" y="15"/>
                  </a:cubicBezTo>
                  <a:cubicBezTo>
                    <a:pt x="16" y="15"/>
                    <a:pt x="17" y="17"/>
                    <a:pt x="19" y="17"/>
                  </a:cubicBezTo>
                  <a:cubicBezTo>
                    <a:pt x="16" y="18"/>
                    <a:pt x="8" y="16"/>
                    <a:pt x="7" y="13"/>
                  </a:cubicBezTo>
                  <a:cubicBezTo>
                    <a:pt x="7" y="17"/>
                    <a:pt x="5" y="12"/>
                    <a:pt x="3" y="14"/>
                  </a:cubicBezTo>
                  <a:cubicBezTo>
                    <a:pt x="0" y="14"/>
                    <a:pt x="5" y="11"/>
                    <a:pt x="1" y="12"/>
                  </a:cubicBezTo>
                  <a:cubicBezTo>
                    <a:pt x="3" y="10"/>
                    <a:pt x="1" y="10"/>
                    <a:pt x="0" y="8"/>
                  </a:cubicBezTo>
                  <a:cubicBezTo>
                    <a:pt x="1" y="8"/>
                    <a:pt x="1" y="7"/>
                    <a:pt x="1" y="6"/>
                  </a:cubicBezTo>
                  <a:cubicBezTo>
                    <a:pt x="4" y="6"/>
                    <a:pt x="2" y="10"/>
                    <a:pt x="4" y="10"/>
                  </a:cubicBezTo>
                  <a:cubicBezTo>
                    <a:pt x="7" y="11"/>
                    <a:pt x="3" y="6"/>
                    <a:pt x="6" y="6"/>
                  </a:cubicBezTo>
                  <a:cubicBezTo>
                    <a:pt x="5" y="4"/>
                    <a:pt x="0" y="6"/>
                    <a:pt x="1" y="1"/>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21" name="Freeform 216"/>
            <p:cNvSpPr/>
            <p:nvPr/>
          </p:nvSpPr>
          <p:spPr bwMode="auto">
            <a:xfrm>
              <a:off x="7292473" y="6958347"/>
              <a:ext cx="31931" cy="36096"/>
            </a:xfrm>
            <a:custGeom>
              <a:avLst/>
              <a:gdLst>
                <a:gd name="T0" fmla="*/ 1 w 10"/>
                <a:gd name="T1" fmla="*/ 7 h 11"/>
                <a:gd name="T2" fmla="*/ 1 w 10"/>
                <a:gd name="T3" fmla="*/ 0 h 11"/>
                <a:gd name="T4" fmla="*/ 4 w 10"/>
                <a:gd name="T5" fmla="*/ 0 h 11"/>
                <a:gd name="T6" fmla="*/ 4 w 10"/>
                <a:gd name="T7" fmla="*/ 1 h 11"/>
                <a:gd name="T8" fmla="*/ 9 w 10"/>
                <a:gd name="T9" fmla="*/ 6 h 11"/>
                <a:gd name="T10" fmla="*/ 7 w 10"/>
                <a:gd name="T11" fmla="*/ 10 h 11"/>
                <a:gd name="T12" fmla="*/ 4 w 10"/>
                <a:gd name="T13" fmla="*/ 6 h 11"/>
                <a:gd name="T14" fmla="*/ 3 w 10"/>
                <a:gd name="T15" fmla="*/ 8 h 11"/>
                <a:gd name="T16" fmla="*/ 1 w 10"/>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7"/>
                  </a:moveTo>
                  <a:cubicBezTo>
                    <a:pt x="4" y="6"/>
                    <a:pt x="0" y="3"/>
                    <a:pt x="1" y="0"/>
                  </a:cubicBezTo>
                  <a:cubicBezTo>
                    <a:pt x="3" y="1"/>
                    <a:pt x="3" y="0"/>
                    <a:pt x="4" y="0"/>
                  </a:cubicBezTo>
                  <a:cubicBezTo>
                    <a:pt x="4" y="0"/>
                    <a:pt x="4" y="1"/>
                    <a:pt x="4" y="1"/>
                  </a:cubicBezTo>
                  <a:cubicBezTo>
                    <a:pt x="3" y="6"/>
                    <a:pt x="8" y="4"/>
                    <a:pt x="9" y="6"/>
                  </a:cubicBezTo>
                  <a:cubicBezTo>
                    <a:pt x="6" y="6"/>
                    <a:pt x="10" y="11"/>
                    <a:pt x="7" y="10"/>
                  </a:cubicBezTo>
                  <a:cubicBezTo>
                    <a:pt x="5" y="10"/>
                    <a:pt x="7" y="6"/>
                    <a:pt x="4" y="6"/>
                  </a:cubicBezTo>
                  <a:cubicBezTo>
                    <a:pt x="4" y="7"/>
                    <a:pt x="4" y="8"/>
                    <a:pt x="3" y="8"/>
                  </a:cubicBezTo>
                  <a:cubicBezTo>
                    <a:pt x="2" y="8"/>
                    <a:pt x="2" y="8"/>
                    <a:pt x="1" y="7"/>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22" name="Freeform 217"/>
            <p:cNvSpPr/>
            <p:nvPr/>
          </p:nvSpPr>
          <p:spPr bwMode="auto">
            <a:xfrm>
              <a:off x="9486022" y="4444091"/>
              <a:ext cx="59698" cy="19437"/>
            </a:xfrm>
            <a:custGeom>
              <a:avLst/>
              <a:gdLst>
                <a:gd name="T0" fmla="*/ 18 w 18"/>
                <a:gd name="T1" fmla="*/ 3 h 6"/>
                <a:gd name="T2" fmla="*/ 0 w 18"/>
                <a:gd name="T3" fmla="*/ 6 h 6"/>
                <a:gd name="T4" fmla="*/ 2 w 18"/>
                <a:gd name="T5" fmla="*/ 0 h 6"/>
                <a:gd name="T6" fmla="*/ 18 w 18"/>
                <a:gd name="T7" fmla="*/ 3 h 6"/>
              </a:gdLst>
              <a:ahLst/>
              <a:cxnLst>
                <a:cxn ang="0">
                  <a:pos x="T0" y="T1"/>
                </a:cxn>
                <a:cxn ang="0">
                  <a:pos x="T2" y="T3"/>
                </a:cxn>
                <a:cxn ang="0">
                  <a:pos x="T4" y="T5"/>
                </a:cxn>
                <a:cxn ang="0">
                  <a:pos x="T6" y="T7"/>
                </a:cxn>
              </a:cxnLst>
              <a:rect l="0" t="0" r="r" b="b"/>
              <a:pathLst>
                <a:path w="18" h="6">
                  <a:moveTo>
                    <a:pt x="18" y="3"/>
                  </a:moveTo>
                  <a:cubicBezTo>
                    <a:pt x="14" y="6"/>
                    <a:pt x="6" y="5"/>
                    <a:pt x="0" y="6"/>
                  </a:cubicBezTo>
                  <a:cubicBezTo>
                    <a:pt x="0" y="4"/>
                    <a:pt x="0" y="2"/>
                    <a:pt x="2" y="0"/>
                  </a:cubicBezTo>
                  <a:cubicBezTo>
                    <a:pt x="6" y="2"/>
                    <a:pt x="13" y="2"/>
                    <a:pt x="18" y="3"/>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23" name="Freeform 218"/>
            <p:cNvSpPr/>
            <p:nvPr/>
          </p:nvSpPr>
          <p:spPr bwMode="auto">
            <a:xfrm>
              <a:off x="7266095" y="4480188"/>
              <a:ext cx="183259" cy="45815"/>
            </a:xfrm>
            <a:custGeom>
              <a:avLst/>
              <a:gdLst>
                <a:gd name="T0" fmla="*/ 25 w 56"/>
                <a:gd name="T1" fmla="*/ 3 h 14"/>
                <a:gd name="T2" fmla="*/ 22 w 56"/>
                <a:gd name="T3" fmla="*/ 4 h 14"/>
                <a:gd name="T4" fmla="*/ 56 w 56"/>
                <a:gd name="T5" fmla="*/ 7 h 14"/>
                <a:gd name="T6" fmla="*/ 8 w 56"/>
                <a:gd name="T7" fmla="*/ 10 h 14"/>
                <a:gd name="T8" fmla="*/ 11 w 56"/>
                <a:gd name="T9" fmla="*/ 5 h 14"/>
                <a:gd name="T10" fmla="*/ 3 w 56"/>
                <a:gd name="T11" fmla="*/ 0 h 14"/>
                <a:gd name="T12" fmla="*/ 25 w 56"/>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56" h="14">
                  <a:moveTo>
                    <a:pt x="25" y="3"/>
                  </a:moveTo>
                  <a:cubicBezTo>
                    <a:pt x="25" y="4"/>
                    <a:pt x="23" y="4"/>
                    <a:pt x="22" y="4"/>
                  </a:cubicBezTo>
                  <a:cubicBezTo>
                    <a:pt x="29" y="11"/>
                    <a:pt x="47" y="1"/>
                    <a:pt x="56" y="7"/>
                  </a:cubicBezTo>
                  <a:cubicBezTo>
                    <a:pt x="44" y="14"/>
                    <a:pt x="19" y="11"/>
                    <a:pt x="8" y="10"/>
                  </a:cubicBezTo>
                  <a:cubicBezTo>
                    <a:pt x="8" y="7"/>
                    <a:pt x="11" y="7"/>
                    <a:pt x="11" y="5"/>
                  </a:cubicBezTo>
                  <a:cubicBezTo>
                    <a:pt x="9" y="3"/>
                    <a:pt x="0" y="4"/>
                    <a:pt x="3" y="0"/>
                  </a:cubicBezTo>
                  <a:cubicBezTo>
                    <a:pt x="10" y="1"/>
                    <a:pt x="20" y="0"/>
                    <a:pt x="25" y="3"/>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24" name="Freeform 219"/>
            <p:cNvSpPr/>
            <p:nvPr/>
          </p:nvSpPr>
          <p:spPr bwMode="auto">
            <a:xfrm>
              <a:off x="6999537" y="4476023"/>
              <a:ext cx="154104" cy="43038"/>
            </a:xfrm>
            <a:custGeom>
              <a:avLst/>
              <a:gdLst>
                <a:gd name="T0" fmla="*/ 15 w 47"/>
                <a:gd name="T1" fmla="*/ 3 h 13"/>
                <a:gd name="T2" fmla="*/ 26 w 47"/>
                <a:gd name="T3" fmla="*/ 8 h 13"/>
                <a:gd name="T4" fmla="*/ 42 w 47"/>
                <a:gd name="T5" fmla="*/ 1 h 13"/>
                <a:gd name="T6" fmla="*/ 40 w 47"/>
                <a:gd name="T7" fmla="*/ 5 h 13"/>
                <a:gd name="T8" fmla="*/ 47 w 47"/>
                <a:gd name="T9" fmla="*/ 6 h 13"/>
                <a:gd name="T10" fmla="*/ 8 w 47"/>
                <a:gd name="T11" fmla="*/ 12 h 13"/>
                <a:gd name="T12" fmla="*/ 3 w 47"/>
                <a:gd name="T13" fmla="*/ 10 h 13"/>
                <a:gd name="T14" fmla="*/ 6 w 47"/>
                <a:gd name="T15" fmla="*/ 9 h 13"/>
                <a:gd name="T16" fmla="*/ 11 w 47"/>
                <a:gd name="T17" fmla="*/ 8 h 13"/>
                <a:gd name="T18" fmla="*/ 9 w 47"/>
                <a:gd name="T19" fmla="*/ 5 h 13"/>
                <a:gd name="T20" fmla="*/ 15 w 47"/>
                <a:gd name="T21" fmla="*/ 5 h 13"/>
                <a:gd name="T22" fmla="*/ 15 w 47"/>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13">
                  <a:moveTo>
                    <a:pt x="15" y="3"/>
                  </a:moveTo>
                  <a:cubicBezTo>
                    <a:pt x="20" y="3"/>
                    <a:pt x="25" y="3"/>
                    <a:pt x="26" y="8"/>
                  </a:cubicBezTo>
                  <a:cubicBezTo>
                    <a:pt x="34" y="8"/>
                    <a:pt x="34" y="0"/>
                    <a:pt x="42" y="1"/>
                  </a:cubicBezTo>
                  <a:cubicBezTo>
                    <a:pt x="44" y="4"/>
                    <a:pt x="39" y="2"/>
                    <a:pt x="40" y="5"/>
                  </a:cubicBezTo>
                  <a:cubicBezTo>
                    <a:pt x="41" y="7"/>
                    <a:pt x="45" y="5"/>
                    <a:pt x="47" y="6"/>
                  </a:cubicBezTo>
                  <a:cubicBezTo>
                    <a:pt x="39" y="13"/>
                    <a:pt x="21" y="11"/>
                    <a:pt x="8" y="12"/>
                  </a:cubicBezTo>
                  <a:cubicBezTo>
                    <a:pt x="11" y="9"/>
                    <a:pt x="8" y="10"/>
                    <a:pt x="3" y="10"/>
                  </a:cubicBezTo>
                  <a:cubicBezTo>
                    <a:pt x="0" y="9"/>
                    <a:pt x="5" y="8"/>
                    <a:pt x="6" y="9"/>
                  </a:cubicBezTo>
                  <a:cubicBezTo>
                    <a:pt x="7" y="8"/>
                    <a:pt x="8" y="7"/>
                    <a:pt x="11" y="8"/>
                  </a:cubicBezTo>
                  <a:cubicBezTo>
                    <a:pt x="11" y="6"/>
                    <a:pt x="9" y="6"/>
                    <a:pt x="9" y="5"/>
                  </a:cubicBezTo>
                  <a:cubicBezTo>
                    <a:pt x="11" y="5"/>
                    <a:pt x="13" y="5"/>
                    <a:pt x="15" y="5"/>
                  </a:cubicBezTo>
                  <a:cubicBezTo>
                    <a:pt x="15" y="4"/>
                    <a:pt x="15" y="3"/>
                    <a:pt x="15" y="3"/>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25" name="Freeform 220"/>
            <p:cNvSpPr/>
            <p:nvPr/>
          </p:nvSpPr>
          <p:spPr bwMode="auto">
            <a:xfrm>
              <a:off x="7199455" y="4482964"/>
              <a:ext cx="56921" cy="36096"/>
            </a:xfrm>
            <a:custGeom>
              <a:avLst/>
              <a:gdLst>
                <a:gd name="T0" fmla="*/ 5 w 17"/>
                <a:gd name="T1" fmla="*/ 0 h 11"/>
                <a:gd name="T2" fmla="*/ 17 w 17"/>
                <a:gd name="T3" fmla="*/ 0 h 11"/>
                <a:gd name="T4" fmla="*/ 0 w 17"/>
                <a:gd name="T5" fmla="*/ 6 h 11"/>
                <a:gd name="T6" fmla="*/ 3 w 17"/>
                <a:gd name="T7" fmla="*/ 6 h 11"/>
                <a:gd name="T8" fmla="*/ 7 w 17"/>
                <a:gd name="T9" fmla="*/ 6 h 11"/>
                <a:gd name="T10" fmla="*/ 5 w 17"/>
                <a:gd name="T11" fmla="*/ 0 h 11"/>
              </a:gdLst>
              <a:ahLst/>
              <a:cxnLst>
                <a:cxn ang="0">
                  <a:pos x="T0" y="T1"/>
                </a:cxn>
                <a:cxn ang="0">
                  <a:pos x="T2" y="T3"/>
                </a:cxn>
                <a:cxn ang="0">
                  <a:pos x="T4" y="T5"/>
                </a:cxn>
                <a:cxn ang="0">
                  <a:pos x="T6" y="T7"/>
                </a:cxn>
                <a:cxn ang="0">
                  <a:pos x="T8" y="T9"/>
                </a:cxn>
                <a:cxn ang="0">
                  <a:pos x="T10" y="T11"/>
                </a:cxn>
              </a:cxnLst>
              <a:rect l="0" t="0" r="r" b="b"/>
              <a:pathLst>
                <a:path w="17" h="11">
                  <a:moveTo>
                    <a:pt x="5" y="0"/>
                  </a:moveTo>
                  <a:cubicBezTo>
                    <a:pt x="11" y="0"/>
                    <a:pt x="12" y="1"/>
                    <a:pt x="17" y="0"/>
                  </a:cubicBezTo>
                  <a:cubicBezTo>
                    <a:pt x="16" y="5"/>
                    <a:pt x="7" y="11"/>
                    <a:pt x="0" y="6"/>
                  </a:cubicBezTo>
                  <a:cubicBezTo>
                    <a:pt x="1" y="6"/>
                    <a:pt x="2" y="6"/>
                    <a:pt x="3" y="6"/>
                  </a:cubicBezTo>
                  <a:cubicBezTo>
                    <a:pt x="5" y="6"/>
                    <a:pt x="6" y="6"/>
                    <a:pt x="7" y="6"/>
                  </a:cubicBezTo>
                  <a:cubicBezTo>
                    <a:pt x="6" y="2"/>
                    <a:pt x="7" y="2"/>
                    <a:pt x="5" y="0"/>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26" name="Freeform 221"/>
            <p:cNvSpPr/>
            <p:nvPr/>
          </p:nvSpPr>
          <p:spPr bwMode="auto">
            <a:xfrm>
              <a:off x="10071894" y="4495459"/>
              <a:ext cx="81911" cy="16660"/>
            </a:xfrm>
            <a:custGeom>
              <a:avLst/>
              <a:gdLst>
                <a:gd name="T0" fmla="*/ 0 w 25"/>
                <a:gd name="T1" fmla="*/ 3 h 5"/>
                <a:gd name="T2" fmla="*/ 12 w 25"/>
                <a:gd name="T3" fmla="*/ 4 h 5"/>
                <a:gd name="T4" fmla="*/ 0 w 25"/>
                <a:gd name="T5" fmla="*/ 3 h 5"/>
              </a:gdLst>
              <a:ahLst/>
              <a:cxnLst>
                <a:cxn ang="0">
                  <a:pos x="T0" y="T1"/>
                </a:cxn>
                <a:cxn ang="0">
                  <a:pos x="T2" y="T3"/>
                </a:cxn>
                <a:cxn ang="0">
                  <a:pos x="T4" y="T5"/>
                </a:cxn>
              </a:cxnLst>
              <a:rect l="0" t="0" r="r" b="b"/>
              <a:pathLst>
                <a:path w="25" h="5">
                  <a:moveTo>
                    <a:pt x="0" y="3"/>
                  </a:moveTo>
                  <a:cubicBezTo>
                    <a:pt x="2" y="0"/>
                    <a:pt x="25" y="5"/>
                    <a:pt x="12" y="4"/>
                  </a:cubicBezTo>
                  <a:cubicBezTo>
                    <a:pt x="8" y="4"/>
                    <a:pt x="5" y="3"/>
                    <a:pt x="0" y="3"/>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27" name="Freeform 222"/>
            <p:cNvSpPr/>
            <p:nvPr/>
          </p:nvSpPr>
          <p:spPr bwMode="auto">
            <a:xfrm>
              <a:off x="7127263" y="4521837"/>
              <a:ext cx="79134" cy="47203"/>
            </a:xfrm>
            <a:custGeom>
              <a:avLst/>
              <a:gdLst>
                <a:gd name="T0" fmla="*/ 24 w 24"/>
                <a:gd name="T1" fmla="*/ 0 h 14"/>
                <a:gd name="T2" fmla="*/ 24 w 24"/>
                <a:gd name="T3" fmla="*/ 3 h 14"/>
                <a:gd name="T4" fmla="*/ 9 w 24"/>
                <a:gd name="T5" fmla="*/ 14 h 14"/>
                <a:gd name="T6" fmla="*/ 0 w 24"/>
                <a:gd name="T7" fmla="*/ 6 h 14"/>
                <a:gd name="T8" fmla="*/ 8 w 24"/>
                <a:gd name="T9" fmla="*/ 3 h 14"/>
                <a:gd name="T10" fmla="*/ 24 w 24"/>
                <a:gd name="T11" fmla="*/ 0 h 14"/>
              </a:gdLst>
              <a:ahLst/>
              <a:cxnLst>
                <a:cxn ang="0">
                  <a:pos x="T0" y="T1"/>
                </a:cxn>
                <a:cxn ang="0">
                  <a:pos x="T2" y="T3"/>
                </a:cxn>
                <a:cxn ang="0">
                  <a:pos x="T4" y="T5"/>
                </a:cxn>
                <a:cxn ang="0">
                  <a:pos x="T6" y="T7"/>
                </a:cxn>
                <a:cxn ang="0">
                  <a:pos x="T8" y="T9"/>
                </a:cxn>
                <a:cxn ang="0">
                  <a:pos x="T10" y="T11"/>
                </a:cxn>
              </a:cxnLst>
              <a:rect l="0" t="0" r="r" b="b"/>
              <a:pathLst>
                <a:path w="24" h="14">
                  <a:moveTo>
                    <a:pt x="24" y="0"/>
                  </a:moveTo>
                  <a:cubicBezTo>
                    <a:pt x="23" y="2"/>
                    <a:pt x="24" y="2"/>
                    <a:pt x="24" y="3"/>
                  </a:cubicBezTo>
                  <a:cubicBezTo>
                    <a:pt x="23" y="11"/>
                    <a:pt x="15" y="11"/>
                    <a:pt x="9" y="14"/>
                  </a:cubicBezTo>
                  <a:cubicBezTo>
                    <a:pt x="6" y="12"/>
                    <a:pt x="2" y="10"/>
                    <a:pt x="0" y="6"/>
                  </a:cubicBezTo>
                  <a:cubicBezTo>
                    <a:pt x="5" y="7"/>
                    <a:pt x="13" y="6"/>
                    <a:pt x="8" y="3"/>
                  </a:cubicBezTo>
                  <a:cubicBezTo>
                    <a:pt x="14" y="0"/>
                    <a:pt x="18" y="2"/>
                    <a:pt x="24" y="0"/>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28" name="Freeform 223"/>
            <p:cNvSpPr/>
            <p:nvPr/>
          </p:nvSpPr>
          <p:spPr bwMode="auto">
            <a:xfrm>
              <a:off x="7400762" y="4521837"/>
              <a:ext cx="45815" cy="26378"/>
            </a:xfrm>
            <a:custGeom>
              <a:avLst/>
              <a:gdLst>
                <a:gd name="T0" fmla="*/ 14 w 14"/>
                <a:gd name="T1" fmla="*/ 4 h 8"/>
                <a:gd name="T2" fmla="*/ 0 w 14"/>
                <a:gd name="T3" fmla="*/ 2 h 8"/>
                <a:gd name="T4" fmla="*/ 14 w 14"/>
                <a:gd name="T5" fmla="*/ 4 h 8"/>
              </a:gdLst>
              <a:ahLst/>
              <a:cxnLst>
                <a:cxn ang="0">
                  <a:pos x="T0" y="T1"/>
                </a:cxn>
                <a:cxn ang="0">
                  <a:pos x="T2" y="T3"/>
                </a:cxn>
                <a:cxn ang="0">
                  <a:pos x="T4" y="T5"/>
                </a:cxn>
              </a:cxnLst>
              <a:rect l="0" t="0" r="r" b="b"/>
              <a:pathLst>
                <a:path w="14" h="8">
                  <a:moveTo>
                    <a:pt x="14" y="4"/>
                  </a:moveTo>
                  <a:cubicBezTo>
                    <a:pt x="12" y="6"/>
                    <a:pt x="0" y="8"/>
                    <a:pt x="0" y="2"/>
                  </a:cubicBezTo>
                  <a:cubicBezTo>
                    <a:pt x="5" y="0"/>
                    <a:pt x="11" y="2"/>
                    <a:pt x="14" y="4"/>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29" name="Freeform 224"/>
            <p:cNvSpPr/>
            <p:nvPr/>
          </p:nvSpPr>
          <p:spPr bwMode="auto">
            <a:xfrm>
              <a:off x="10567525" y="4562099"/>
              <a:ext cx="43038" cy="12495"/>
            </a:xfrm>
            <a:custGeom>
              <a:avLst/>
              <a:gdLst>
                <a:gd name="T0" fmla="*/ 13 w 13"/>
                <a:gd name="T1" fmla="*/ 2 h 4"/>
                <a:gd name="T2" fmla="*/ 2 w 13"/>
                <a:gd name="T3" fmla="*/ 3 h 4"/>
                <a:gd name="T4" fmla="*/ 0 w 13"/>
                <a:gd name="T5" fmla="*/ 1 h 4"/>
                <a:gd name="T6" fmla="*/ 13 w 13"/>
                <a:gd name="T7" fmla="*/ 2 h 4"/>
              </a:gdLst>
              <a:ahLst/>
              <a:cxnLst>
                <a:cxn ang="0">
                  <a:pos x="T0" y="T1"/>
                </a:cxn>
                <a:cxn ang="0">
                  <a:pos x="T2" y="T3"/>
                </a:cxn>
                <a:cxn ang="0">
                  <a:pos x="T4" y="T5"/>
                </a:cxn>
                <a:cxn ang="0">
                  <a:pos x="T6" y="T7"/>
                </a:cxn>
              </a:cxnLst>
              <a:rect l="0" t="0" r="r" b="b"/>
              <a:pathLst>
                <a:path w="13" h="4">
                  <a:moveTo>
                    <a:pt x="13" y="2"/>
                  </a:moveTo>
                  <a:cubicBezTo>
                    <a:pt x="11" y="3"/>
                    <a:pt x="4" y="4"/>
                    <a:pt x="2" y="3"/>
                  </a:cubicBezTo>
                  <a:cubicBezTo>
                    <a:pt x="0" y="3"/>
                    <a:pt x="0" y="2"/>
                    <a:pt x="0" y="1"/>
                  </a:cubicBezTo>
                  <a:cubicBezTo>
                    <a:pt x="4" y="1"/>
                    <a:pt x="10" y="0"/>
                    <a:pt x="13" y="2"/>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30" name="Freeform 225"/>
            <p:cNvSpPr/>
            <p:nvPr/>
          </p:nvSpPr>
          <p:spPr bwMode="auto">
            <a:xfrm>
              <a:off x="7677038" y="4581535"/>
              <a:ext cx="31931" cy="26378"/>
            </a:xfrm>
            <a:custGeom>
              <a:avLst/>
              <a:gdLst>
                <a:gd name="T0" fmla="*/ 10 w 10"/>
                <a:gd name="T1" fmla="*/ 4 h 8"/>
                <a:gd name="T2" fmla="*/ 1 w 10"/>
                <a:gd name="T3" fmla="*/ 4 h 8"/>
                <a:gd name="T4" fmla="*/ 1 w 10"/>
                <a:gd name="T5" fmla="*/ 1 h 8"/>
                <a:gd name="T6" fmla="*/ 10 w 10"/>
                <a:gd name="T7" fmla="*/ 4 h 8"/>
              </a:gdLst>
              <a:ahLst/>
              <a:cxnLst>
                <a:cxn ang="0">
                  <a:pos x="T0" y="T1"/>
                </a:cxn>
                <a:cxn ang="0">
                  <a:pos x="T2" y="T3"/>
                </a:cxn>
                <a:cxn ang="0">
                  <a:pos x="T4" y="T5"/>
                </a:cxn>
                <a:cxn ang="0">
                  <a:pos x="T6" y="T7"/>
                </a:cxn>
              </a:cxnLst>
              <a:rect l="0" t="0" r="r" b="b"/>
              <a:pathLst>
                <a:path w="10" h="8">
                  <a:moveTo>
                    <a:pt x="10" y="4"/>
                  </a:moveTo>
                  <a:cubicBezTo>
                    <a:pt x="6" y="5"/>
                    <a:pt x="3" y="8"/>
                    <a:pt x="1" y="4"/>
                  </a:cubicBezTo>
                  <a:cubicBezTo>
                    <a:pt x="0" y="3"/>
                    <a:pt x="2" y="2"/>
                    <a:pt x="1" y="1"/>
                  </a:cubicBezTo>
                  <a:cubicBezTo>
                    <a:pt x="6" y="0"/>
                    <a:pt x="10" y="0"/>
                    <a:pt x="10" y="4"/>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31" name="Freeform 226"/>
            <p:cNvSpPr/>
            <p:nvPr/>
          </p:nvSpPr>
          <p:spPr bwMode="auto">
            <a:xfrm>
              <a:off x="8044944" y="4648175"/>
              <a:ext cx="137444" cy="58310"/>
            </a:xfrm>
            <a:custGeom>
              <a:avLst/>
              <a:gdLst>
                <a:gd name="T0" fmla="*/ 2 w 42"/>
                <a:gd name="T1" fmla="*/ 2 h 18"/>
                <a:gd name="T2" fmla="*/ 7 w 42"/>
                <a:gd name="T3" fmla="*/ 3 h 18"/>
                <a:gd name="T4" fmla="*/ 5 w 42"/>
                <a:gd name="T5" fmla="*/ 0 h 18"/>
                <a:gd name="T6" fmla="*/ 10 w 42"/>
                <a:gd name="T7" fmla="*/ 6 h 18"/>
                <a:gd name="T8" fmla="*/ 14 w 42"/>
                <a:gd name="T9" fmla="*/ 2 h 18"/>
                <a:gd name="T10" fmla="*/ 36 w 42"/>
                <a:gd name="T11" fmla="*/ 0 h 18"/>
                <a:gd name="T12" fmla="*/ 41 w 42"/>
                <a:gd name="T13" fmla="*/ 5 h 18"/>
                <a:gd name="T14" fmla="*/ 36 w 42"/>
                <a:gd name="T15" fmla="*/ 11 h 18"/>
                <a:gd name="T16" fmla="*/ 3 w 42"/>
                <a:gd name="T17" fmla="*/ 14 h 18"/>
                <a:gd name="T18" fmla="*/ 7 w 42"/>
                <a:gd name="T19" fmla="*/ 12 h 18"/>
                <a:gd name="T20" fmla="*/ 0 w 42"/>
                <a:gd name="T21" fmla="*/ 9 h 18"/>
                <a:gd name="T22" fmla="*/ 7 w 42"/>
                <a:gd name="T23" fmla="*/ 6 h 18"/>
                <a:gd name="T24" fmla="*/ 3 w 42"/>
                <a:gd name="T25" fmla="*/ 5 h 18"/>
                <a:gd name="T26" fmla="*/ 1 w 42"/>
                <a:gd name="T27" fmla="*/ 4 h 18"/>
                <a:gd name="T28" fmla="*/ 2 w 42"/>
                <a:gd name="T2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8">
                  <a:moveTo>
                    <a:pt x="2" y="2"/>
                  </a:moveTo>
                  <a:cubicBezTo>
                    <a:pt x="4" y="1"/>
                    <a:pt x="4" y="3"/>
                    <a:pt x="7" y="3"/>
                  </a:cubicBezTo>
                  <a:cubicBezTo>
                    <a:pt x="6" y="2"/>
                    <a:pt x="4" y="2"/>
                    <a:pt x="5" y="0"/>
                  </a:cubicBezTo>
                  <a:cubicBezTo>
                    <a:pt x="8" y="0"/>
                    <a:pt x="11" y="2"/>
                    <a:pt x="10" y="6"/>
                  </a:cubicBezTo>
                  <a:cubicBezTo>
                    <a:pt x="12" y="5"/>
                    <a:pt x="15" y="5"/>
                    <a:pt x="14" y="2"/>
                  </a:cubicBezTo>
                  <a:cubicBezTo>
                    <a:pt x="22" y="4"/>
                    <a:pt x="27" y="0"/>
                    <a:pt x="36" y="0"/>
                  </a:cubicBezTo>
                  <a:cubicBezTo>
                    <a:pt x="37" y="4"/>
                    <a:pt x="35" y="5"/>
                    <a:pt x="41" y="5"/>
                  </a:cubicBezTo>
                  <a:cubicBezTo>
                    <a:pt x="42" y="9"/>
                    <a:pt x="36" y="7"/>
                    <a:pt x="36" y="11"/>
                  </a:cubicBezTo>
                  <a:cubicBezTo>
                    <a:pt x="24" y="13"/>
                    <a:pt x="17" y="18"/>
                    <a:pt x="3" y="14"/>
                  </a:cubicBezTo>
                  <a:cubicBezTo>
                    <a:pt x="2" y="11"/>
                    <a:pt x="5" y="12"/>
                    <a:pt x="7" y="12"/>
                  </a:cubicBezTo>
                  <a:cubicBezTo>
                    <a:pt x="6" y="10"/>
                    <a:pt x="4" y="9"/>
                    <a:pt x="0" y="9"/>
                  </a:cubicBezTo>
                  <a:cubicBezTo>
                    <a:pt x="1" y="7"/>
                    <a:pt x="6" y="8"/>
                    <a:pt x="7" y="6"/>
                  </a:cubicBezTo>
                  <a:cubicBezTo>
                    <a:pt x="6" y="4"/>
                    <a:pt x="4" y="5"/>
                    <a:pt x="3" y="5"/>
                  </a:cubicBezTo>
                  <a:cubicBezTo>
                    <a:pt x="3" y="4"/>
                    <a:pt x="2" y="3"/>
                    <a:pt x="1" y="4"/>
                  </a:cubicBezTo>
                  <a:cubicBezTo>
                    <a:pt x="1" y="3"/>
                    <a:pt x="2" y="2"/>
                    <a:pt x="2" y="2"/>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32" name="Freeform 227"/>
            <p:cNvSpPr/>
            <p:nvPr/>
          </p:nvSpPr>
          <p:spPr bwMode="auto">
            <a:xfrm>
              <a:off x="7186960" y="4657893"/>
              <a:ext cx="98571" cy="45815"/>
            </a:xfrm>
            <a:custGeom>
              <a:avLst/>
              <a:gdLst>
                <a:gd name="T0" fmla="*/ 16 w 30"/>
                <a:gd name="T1" fmla="*/ 0 h 14"/>
                <a:gd name="T2" fmla="*/ 25 w 30"/>
                <a:gd name="T3" fmla="*/ 5 h 14"/>
                <a:gd name="T4" fmla="*/ 30 w 30"/>
                <a:gd name="T5" fmla="*/ 12 h 14"/>
                <a:gd name="T6" fmla="*/ 6 w 30"/>
                <a:gd name="T7" fmla="*/ 14 h 14"/>
                <a:gd name="T8" fmla="*/ 0 w 30"/>
                <a:gd name="T9" fmla="*/ 12 h 14"/>
                <a:gd name="T10" fmla="*/ 16 w 30"/>
                <a:gd name="T11" fmla="*/ 0 h 14"/>
              </a:gdLst>
              <a:ahLst/>
              <a:cxnLst>
                <a:cxn ang="0">
                  <a:pos x="T0" y="T1"/>
                </a:cxn>
                <a:cxn ang="0">
                  <a:pos x="T2" y="T3"/>
                </a:cxn>
                <a:cxn ang="0">
                  <a:pos x="T4" y="T5"/>
                </a:cxn>
                <a:cxn ang="0">
                  <a:pos x="T6" y="T7"/>
                </a:cxn>
                <a:cxn ang="0">
                  <a:pos x="T8" y="T9"/>
                </a:cxn>
                <a:cxn ang="0">
                  <a:pos x="T10" y="T11"/>
                </a:cxn>
              </a:cxnLst>
              <a:rect l="0" t="0" r="r" b="b"/>
              <a:pathLst>
                <a:path w="30" h="14">
                  <a:moveTo>
                    <a:pt x="16" y="0"/>
                  </a:moveTo>
                  <a:cubicBezTo>
                    <a:pt x="14" y="6"/>
                    <a:pt x="23" y="2"/>
                    <a:pt x="25" y="5"/>
                  </a:cubicBezTo>
                  <a:cubicBezTo>
                    <a:pt x="21" y="12"/>
                    <a:pt x="28" y="8"/>
                    <a:pt x="30" y="12"/>
                  </a:cubicBezTo>
                  <a:cubicBezTo>
                    <a:pt x="19" y="11"/>
                    <a:pt x="15" y="10"/>
                    <a:pt x="6" y="14"/>
                  </a:cubicBezTo>
                  <a:cubicBezTo>
                    <a:pt x="4" y="13"/>
                    <a:pt x="5" y="11"/>
                    <a:pt x="0" y="12"/>
                  </a:cubicBezTo>
                  <a:cubicBezTo>
                    <a:pt x="5" y="8"/>
                    <a:pt x="9" y="2"/>
                    <a:pt x="16" y="0"/>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33" name="Freeform 228"/>
            <p:cNvSpPr/>
            <p:nvPr/>
          </p:nvSpPr>
          <p:spPr bwMode="auto">
            <a:xfrm>
              <a:off x="7213339" y="4703708"/>
              <a:ext cx="36096" cy="19437"/>
            </a:xfrm>
            <a:custGeom>
              <a:avLst/>
              <a:gdLst>
                <a:gd name="T0" fmla="*/ 11 w 11"/>
                <a:gd name="T1" fmla="*/ 2 h 6"/>
                <a:gd name="T2" fmla="*/ 0 w 11"/>
                <a:gd name="T3" fmla="*/ 5 h 6"/>
                <a:gd name="T4" fmla="*/ 11 w 11"/>
                <a:gd name="T5" fmla="*/ 2 h 6"/>
              </a:gdLst>
              <a:ahLst/>
              <a:cxnLst>
                <a:cxn ang="0">
                  <a:pos x="T0" y="T1"/>
                </a:cxn>
                <a:cxn ang="0">
                  <a:pos x="T2" y="T3"/>
                </a:cxn>
                <a:cxn ang="0">
                  <a:pos x="T4" y="T5"/>
                </a:cxn>
              </a:cxnLst>
              <a:rect l="0" t="0" r="r" b="b"/>
              <a:pathLst>
                <a:path w="11" h="6">
                  <a:moveTo>
                    <a:pt x="11" y="2"/>
                  </a:moveTo>
                  <a:cubicBezTo>
                    <a:pt x="10" y="6"/>
                    <a:pt x="5" y="5"/>
                    <a:pt x="0" y="5"/>
                  </a:cubicBezTo>
                  <a:cubicBezTo>
                    <a:pt x="3" y="3"/>
                    <a:pt x="8" y="0"/>
                    <a:pt x="11" y="2"/>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34" name="Freeform 229"/>
            <p:cNvSpPr/>
            <p:nvPr/>
          </p:nvSpPr>
          <p:spPr bwMode="auto">
            <a:xfrm>
              <a:off x="6142942" y="4788396"/>
              <a:ext cx="45815" cy="33320"/>
            </a:xfrm>
            <a:custGeom>
              <a:avLst/>
              <a:gdLst>
                <a:gd name="T0" fmla="*/ 14 w 14"/>
                <a:gd name="T1" fmla="*/ 6 h 10"/>
                <a:gd name="T2" fmla="*/ 0 w 14"/>
                <a:gd name="T3" fmla="*/ 10 h 10"/>
                <a:gd name="T4" fmla="*/ 14 w 14"/>
                <a:gd name="T5" fmla="*/ 6 h 10"/>
              </a:gdLst>
              <a:ahLst/>
              <a:cxnLst>
                <a:cxn ang="0">
                  <a:pos x="T0" y="T1"/>
                </a:cxn>
                <a:cxn ang="0">
                  <a:pos x="T2" y="T3"/>
                </a:cxn>
                <a:cxn ang="0">
                  <a:pos x="T4" y="T5"/>
                </a:cxn>
              </a:cxnLst>
              <a:rect l="0" t="0" r="r" b="b"/>
              <a:pathLst>
                <a:path w="14" h="10">
                  <a:moveTo>
                    <a:pt x="14" y="6"/>
                  </a:moveTo>
                  <a:cubicBezTo>
                    <a:pt x="8" y="6"/>
                    <a:pt x="6" y="10"/>
                    <a:pt x="0" y="10"/>
                  </a:cubicBezTo>
                  <a:cubicBezTo>
                    <a:pt x="0" y="4"/>
                    <a:pt x="13" y="0"/>
                    <a:pt x="14" y="6"/>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35" name="Freeform 230"/>
            <p:cNvSpPr/>
            <p:nvPr/>
          </p:nvSpPr>
          <p:spPr bwMode="auto">
            <a:xfrm>
              <a:off x="5977732" y="4831434"/>
              <a:ext cx="49980" cy="20825"/>
            </a:xfrm>
            <a:custGeom>
              <a:avLst/>
              <a:gdLst>
                <a:gd name="T0" fmla="*/ 15 w 15"/>
                <a:gd name="T1" fmla="*/ 0 h 6"/>
                <a:gd name="T2" fmla="*/ 0 w 15"/>
                <a:gd name="T3" fmla="*/ 6 h 6"/>
                <a:gd name="T4" fmla="*/ 15 w 15"/>
                <a:gd name="T5" fmla="*/ 0 h 6"/>
              </a:gdLst>
              <a:ahLst/>
              <a:cxnLst>
                <a:cxn ang="0">
                  <a:pos x="T0" y="T1"/>
                </a:cxn>
                <a:cxn ang="0">
                  <a:pos x="T2" y="T3"/>
                </a:cxn>
                <a:cxn ang="0">
                  <a:pos x="T4" y="T5"/>
                </a:cxn>
              </a:cxnLst>
              <a:rect l="0" t="0" r="r" b="b"/>
              <a:pathLst>
                <a:path w="15" h="6">
                  <a:moveTo>
                    <a:pt x="15" y="0"/>
                  </a:moveTo>
                  <a:cubicBezTo>
                    <a:pt x="13" y="5"/>
                    <a:pt x="6" y="5"/>
                    <a:pt x="0" y="6"/>
                  </a:cubicBezTo>
                  <a:cubicBezTo>
                    <a:pt x="5" y="4"/>
                    <a:pt x="10" y="2"/>
                    <a:pt x="15" y="0"/>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36" name="Freeform 231"/>
            <p:cNvSpPr/>
            <p:nvPr/>
          </p:nvSpPr>
          <p:spPr bwMode="auto">
            <a:xfrm>
              <a:off x="8185164" y="4845317"/>
              <a:ext cx="79134" cy="72193"/>
            </a:xfrm>
            <a:custGeom>
              <a:avLst/>
              <a:gdLst>
                <a:gd name="T0" fmla="*/ 10 w 24"/>
                <a:gd name="T1" fmla="*/ 6 h 22"/>
                <a:gd name="T2" fmla="*/ 15 w 24"/>
                <a:gd name="T3" fmla="*/ 0 h 22"/>
                <a:gd name="T4" fmla="*/ 24 w 24"/>
                <a:gd name="T5" fmla="*/ 6 h 22"/>
                <a:gd name="T6" fmla="*/ 20 w 24"/>
                <a:gd name="T7" fmla="*/ 8 h 22"/>
                <a:gd name="T8" fmla="*/ 0 w 24"/>
                <a:gd name="T9" fmla="*/ 20 h 22"/>
                <a:gd name="T10" fmla="*/ 6 w 24"/>
                <a:gd name="T11" fmla="*/ 13 h 22"/>
                <a:gd name="T12" fmla="*/ 2 w 24"/>
                <a:gd name="T13" fmla="*/ 12 h 22"/>
                <a:gd name="T14" fmla="*/ 2 w 24"/>
                <a:gd name="T15" fmla="*/ 11 h 22"/>
                <a:gd name="T16" fmla="*/ 3 w 24"/>
                <a:gd name="T17" fmla="*/ 11 h 22"/>
                <a:gd name="T18" fmla="*/ 5 w 24"/>
                <a:gd name="T19" fmla="*/ 7 h 22"/>
                <a:gd name="T20" fmla="*/ 10 w 24"/>
                <a:gd name="T2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2">
                  <a:moveTo>
                    <a:pt x="10" y="6"/>
                  </a:moveTo>
                  <a:cubicBezTo>
                    <a:pt x="10" y="3"/>
                    <a:pt x="13" y="3"/>
                    <a:pt x="15" y="0"/>
                  </a:cubicBezTo>
                  <a:cubicBezTo>
                    <a:pt x="19" y="1"/>
                    <a:pt x="24" y="2"/>
                    <a:pt x="24" y="6"/>
                  </a:cubicBezTo>
                  <a:cubicBezTo>
                    <a:pt x="23" y="7"/>
                    <a:pt x="22" y="7"/>
                    <a:pt x="20" y="8"/>
                  </a:cubicBezTo>
                  <a:cubicBezTo>
                    <a:pt x="23" y="21"/>
                    <a:pt x="8" y="22"/>
                    <a:pt x="0" y="20"/>
                  </a:cubicBezTo>
                  <a:cubicBezTo>
                    <a:pt x="2" y="17"/>
                    <a:pt x="4" y="15"/>
                    <a:pt x="6" y="13"/>
                  </a:cubicBezTo>
                  <a:cubicBezTo>
                    <a:pt x="6" y="11"/>
                    <a:pt x="3" y="12"/>
                    <a:pt x="2" y="12"/>
                  </a:cubicBezTo>
                  <a:cubicBezTo>
                    <a:pt x="2" y="11"/>
                    <a:pt x="2" y="11"/>
                    <a:pt x="2" y="11"/>
                  </a:cubicBezTo>
                  <a:cubicBezTo>
                    <a:pt x="2" y="11"/>
                    <a:pt x="3" y="11"/>
                    <a:pt x="3" y="11"/>
                  </a:cubicBezTo>
                  <a:cubicBezTo>
                    <a:pt x="4" y="10"/>
                    <a:pt x="3" y="7"/>
                    <a:pt x="5" y="7"/>
                  </a:cubicBezTo>
                  <a:cubicBezTo>
                    <a:pt x="6" y="6"/>
                    <a:pt x="10" y="8"/>
                    <a:pt x="10" y="6"/>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37" name="Freeform 232"/>
            <p:cNvSpPr/>
            <p:nvPr/>
          </p:nvSpPr>
          <p:spPr bwMode="auto">
            <a:xfrm>
              <a:off x="8708562" y="5229883"/>
              <a:ext cx="45815" cy="16660"/>
            </a:xfrm>
            <a:custGeom>
              <a:avLst/>
              <a:gdLst>
                <a:gd name="T0" fmla="*/ 14 w 14"/>
                <a:gd name="T1" fmla="*/ 1 h 5"/>
                <a:gd name="T2" fmla="*/ 1 w 14"/>
                <a:gd name="T3" fmla="*/ 1 h 5"/>
                <a:gd name="T4" fmla="*/ 14 w 14"/>
                <a:gd name="T5" fmla="*/ 1 h 5"/>
              </a:gdLst>
              <a:ahLst/>
              <a:cxnLst>
                <a:cxn ang="0">
                  <a:pos x="T0" y="T1"/>
                </a:cxn>
                <a:cxn ang="0">
                  <a:pos x="T2" y="T3"/>
                </a:cxn>
                <a:cxn ang="0">
                  <a:pos x="T4" y="T5"/>
                </a:cxn>
              </a:cxnLst>
              <a:rect l="0" t="0" r="r" b="b"/>
              <a:pathLst>
                <a:path w="14" h="5">
                  <a:moveTo>
                    <a:pt x="14" y="1"/>
                  </a:moveTo>
                  <a:cubicBezTo>
                    <a:pt x="10" y="5"/>
                    <a:pt x="6" y="1"/>
                    <a:pt x="1" y="1"/>
                  </a:cubicBezTo>
                  <a:cubicBezTo>
                    <a:pt x="0" y="0"/>
                    <a:pt x="12" y="0"/>
                    <a:pt x="14" y="1"/>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38" name="Freeform 233"/>
            <p:cNvSpPr/>
            <p:nvPr/>
          </p:nvSpPr>
          <p:spPr bwMode="auto">
            <a:xfrm>
              <a:off x="10498109" y="5249320"/>
              <a:ext cx="43038" cy="37485"/>
            </a:xfrm>
            <a:custGeom>
              <a:avLst/>
              <a:gdLst>
                <a:gd name="T0" fmla="*/ 3 w 13"/>
                <a:gd name="T1" fmla="*/ 2 h 11"/>
                <a:gd name="T2" fmla="*/ 10 w 13"/>
                <a:gd name="T3" fmla="*/ 1 h 11"/>
                <a:gd name="T4" fmla="*/ 10 w 13"/>
                <a:gd name="T5" fmla="*/ 2 h 11"/>
                <a:gd name="T6" fmla="*/ 11 w 13"/>
                <a:gd name="T7" fmla="*/ 6 h 11"/>
                <a:gd name="T8" fmla="*/ 7 w 13"/>
                <a:gd name="T9" fmla="*/ 10 h 11"/>
                <a:gd name="T10" fmla="*/ 1 w 13"/>
                <a:gd name="T11" fmla="*/ 7 h 11"/>
                <a:gd name="T12" fmla="*/ 3 w 1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3" y="2"/>
                  </a:moveTo>
                  <a:cubicBezTo>
                    <a:pt x="6" y="5"/>
                    <a:pt x="7" y="0"/>
                    <a:pt x="10" y="1"/>
                  </a:cubicBezTo>
                  <a:cubicBezTo>
                    <a:pt x="10" y="1"/>
                    <a:pt x="10" y="2"/>
                    <a:pt x="10" y="2"/>
                  </a:cubicBezTo>
                  <a:cubicBezTo>
                    <a:pt x="13" y="2"/>
                    <a:pt x="13" y="5"/>
                    <a:pt x="11" y="6"/>
                  </a:cubicBezTo>
                  <a:cubicBezTo>
                    <a:pt x="11" y="8"/>
                    <a:pt x="6" y="5"/>
                    <a:pt x="7" y="10"/>
                  </a:cubicBezTo>
                  <a:cubicBezTo>
                    <a:pt x="3" y="11"/>
                    <a:pt x="4" y="6"/>
                    <a:pt x="1" y="7"/>
                  </a:cubicBezTo>
                  <a:cubicBezTo>
                    <a:pt x="0" y="4"/>
                    <a:pt x="3" y="5"/>
                    <a:pt x="3" y="2"/>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39" name="Freeform 234"/>
            <p:cNvSpPr/>
            <p:nvPr/>
          </p:nvSpPr>
          <p:spPr bwMode="auto">
            <a:xfrm>
              <a:off x="10346782" y="5431190"/>
              <a:ext cx="40261" cy="65251"/>
            </a:xfrm>
            <a:custGeom>
              <a:avLst/>
              <a:gdLst>
                <a:gd name="T0" fmla="*/ 9 w 12"/>
                <a:gd name="T1" fmla="*/ 0 h 20"/>
                <a:gd name="T2" fmla="*/ 8 w 12"/>
                <a:gd name="T3" fmla="*/ 20 h 20"/>
                <a:gd name="T4" fmla="*/ 9 w 12"/>
                <a:gd name="T5" fmla="*/ 0 h 20"/>
              </a:gdLst>
              <a:ahLst/>
              <a:cxnLst>
                <a:cxn ang="0">
                  <a:pos x="T0" y="T1"/>
                </a:cxn>
                <a:cxn ang="0">
                  <a:pos x="T2" y="T3"/>
                </a:cxn>
                <a:cxn ang="0">
                  <a:pos x="T4" y="T5"/>
                </a:cxn>
              </a:cxnLst>
              <a:rect l="0" t="0" r="r" b="b"/>
              <a:pathLst>
                <a:path w="12" h="20">
                  <a:moveTo>
                    <a:pt x="9" y="0"/>
                  </a:moveTo>
                  <a:cubicBezTo>
                    <a:pt x="12" y="6"/>
                    <a:pt x="8" y="13"/>
                    <a:pt x="8" y="20"/>
                  </a:cubicBezTo>
                  <a:cubicBezTo>
                    <a:pt x="2" y="17"/>
                    <a:pt x="0" y="1"/>
                    <a:pt x="9" y="0"/>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40" name="Freeform 235"/>
            <p:cNvSpPr/>
            <p:nvPr/>
          </p:nvSpPr>
          <p:spPr bwMode="auto">
            <a:xfrm>
              <a:off x="6874588" y="5433967"/>
              <a:ext cx="177705" cy="108289"/>
            </a:xfrm>
            <a:custGeom>
              <a:avLst/>
              <a:gdLst>
                <a:gd name="T0" fmla="*/ 54 w 54"/>
                <a:gd name="T1" fmla="*/ 29 h 33"/>
                <a:gd name="T2" fmla="*/ 35 w 54"/>
                <a:gd name="T3" fmla="*/ 31 h 33"/>
                <a:gd name="T4" fmla="*/ 39 w 54"/>
                <a:gd name="T5" fmla="*/ 28 h 33"/>
                <a:gd name="T6" fmla="*/ 31 w 54"/>
                <a:gd name="T7" fmla="*/ 21 h 33"/>
                <a:gd name="T8" fmla="*/ 16 w 54"/>
                <a:gd name="T9" fmla="*/ 14 h 33"/>
                <a:gd name="T10" fmla="*/ 0 w 54"/>
                <a:gd name="T11" fmla="*/ 20 h 33"/>
                <a:gd name="T12" fmla="*/ 54 w 54"/>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54" h="33">
                  <a:moveTo>
                    <a:pt x="54" y="29"/>
                  </a:moveTo>
                  <a:cubicBezTo>
                    <a:pt x="51" y="33"/>
                    <a:pt x="42" y="31"/>
                    <a:pt x="35" y="31"/>
                  </a:cubicBezTo>
                  <a:cubicBezTo>
                    <a:pt x="36" y="29"/>
                    <a:pt x="38" y="29"/>
                    <a:pt x="39" y="28"/>
                  </a:cubicBezTo>
                  <a:cubicBezTo>
                    <a:pt x="35" y="27"/>
                    <a:pt x="31" y="26"/>
                    <a:pt x="31" y="21"/>
                  </a:cubicBezTo>
                  <a:cubicBezTo>
                    <a:pt x="25" y="20"/>
                    <a:pt x="15" y="19"/>
                    <a:pt x="16" y="14"/>
                  </a:cubicBezTo>
                  <a:cubicBezTo>
                    <a:pt x="9" y="14"/>
                    <a:pt x="7" y="20"/>
                    <a:pt x="0" y="20"/>
                  </a:cubicBezTo>
                  <a:cubicBezTo>
                    <a:pt x="15" y="0"/>
                    <a:pt x="41" y="21"/>
                    <a:pt x="54" y="29"/>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41" name="Freeform 236"/>
            <p:cNvSpPr/>
            <p:nvPr/>
          </p:nvSpPr>
          <p:spPr bwMode="auto">
            <a:xfrm>
              <a:off x="7167524" y="5556139"/>
              <a:ext cx="29155" cy="26378"/>
            </a:xfrm>
            <a:custGeom>
              <a:avLst/>
              <a:gdLst>
                <a:gd name="T0" fmla="*/ 0 w 9"/>
                <a:gd name="T1" fmla="*/ 4 h 8"/>
                <a:gd name="T2" fmla="*/ 9 w 9"/>
                <a:gd name="T3" fmla="*/ 3 h 8"/>
                <a:gd name="T4" fmla="*/ 0 w 9"/>
                <a:gd name="T5" fmla="*/ 4 h 8"/>
              </a:gdLst>
              <a:ahLst/>
              <a:cxnLst>
                <a:cxn ang="0">
                  <a:pos x="T0" y="T1"/>
                </a:cxn>
                <a:cxn ang="0">
                  <a:pos x="T2" y="T3"/>
                </a:cxn>
                <a:cxn ang="0">
                  <a:pos x="T4" y="T5"/>
                </a:cxn>
              </a:cxnLst>
              <a:rect l="0" t="0" r="r" b="b"/>
              <a:pathLst>
                <a:path w="9" h="8">
                  <a:moveTo>
                    <a:pt x="0" y="4"/>
                  </a:moveTo>
                  <a:cubicBezTo>
                    <a:pt x="0" y="0"/>
                    <a:pt x="6" y="4"/>
                    <a:pt x="9" y="3"/>
                  </a:cubicBezTo>
                  <a:cubicBezTo>
                    <a:pt x="9" y="6"/>
                    <a:pt x="0" y="8"/>
                    <a:pt x="0" y="4"/>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42" name="Freeform 237"/>
            <p:cNvSpPr/>
            <p:nvPr/>
          </p:nvSpPr>
          <p:spPr bwMode="auto">
            <a:xfrm>
              <a:off x="10373160" y="5556139"/>
              <a:ext cx="52756" cy="131891"/>
            </a:xfrm>
            <a:custGeom>
              <a:avLst/>
              <a:gdLst>
                <a:gd name="T0" fmla="*/ 11 w 16"/>
                <a:gd name="T1" fmla="*/ 30 h 40"/>
                <a:gd name="T2" fmla="*/ 11 w 16"/>
                <a:gd name="T3" fmla="*/ 40 h 40"/>
                <a:gd name="T4" fmla="*/ 7 w 16"/>
                <a:gd name="T5" fmla="*/ 26 h 40"/>
                <a:gd name="T6" fmla="*/ 0 w 16"/>
                <a:gd name="T7" fmla="*/ 16 h 40"/>
                <a:gd name="T8" fmla="*/ 3 w 16"/>
                <a:gd name="T9" fmla="*/ 17 h 40"/>
                <a:gd name="T10" fmla="*/ 3 w 16"/>
                <a:gd name="T11" fmla="*/ 1 h 40"/>
                <a:gd name="T12" fmla="*/ 11 w 16"/>
                <a:gd name="T13" fmla="*/ 3 h 40"/>
                <a:gd name="T14" fmla="*/ 9 w 16"/>
                <a:gd name="T15" fmla="*/ 19 h 40"/>
                <a:gd name="T16" fmla="*/ 12 w 16"/>
                <a:gd name="T17" fmla="*/ 28 h 40"/>
                <a:gd name="T18" fmla="*/ 11 w 16"/>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0">
                  <a:moveTo>
                    <a:pt x="11" y="30"/>
                  </a:moveTo>
                  <a:cubicBezTo>
                    <a:pt x="8" y="33"/>
                    <a:pt x="12" y="36"/>
                    <a:pt x="11" y="40"/>
                  </a:cubicBezTo>
                  <a:cubicBezTo>
                    <a:pt x="7" y="37"/>
                    <a:pt x="4" y="32"/>
                    <a:pt x="7" y="26"/>
                  </a:cubicBezTo>
                  <a:cubicBezTo>
                    <a:pt x="3" y="27"/>
                    <a:pt x="1" y="21"/>
                    <a:pt x="0" y="16"/>
                  </a:cubicBezTo>
                  <a:cubicBezTo>
                    <a:pt x="1" y="16"/>
                    <a:pt x="2" y="17"/>
                    <a:pt x="3" y="17"/>
                  </a:cubicBezTo>
                  <a:cubicBezTo>
                    <a:pt x="2" y="13"/>
                    <a:pt x="2" y="4"/>
                    <a:pt x="3" y="1"/>
                  </a:cubicBezTo>
                  <a:cubicBezTo>
                    <a:pt x="7" y="0"/>
                    <a:pt x="7" y="4"/>
                    <a:pt x="11" y="3"/>
                  </a:cubicBezTo>
                  <a:cubicBezTo>
                    <a:pt x="12" y="10"/>
                    <a:pt x="16" y="16"/>
                    <a:pt x="9" y="19"/>
                  </a:cubicBezTo>
                  <a:cubicBezTo>
                    <a:pt x="10" y="22"/>
                    <a:pt x="12" y="25"/>
                    <a:pt x="12" y="28"/>
                  </a:cubicBezTo>
                  <a:cubicBezTo>
                    <a:pt x="12" y="29"/>
                    <a:pt x="11" y="29"/>
                    <a:pt x="11" y="30"/>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43" name="Freeform 238"/>
            <p:cNvSpPr/>
            <p:nvPr/>
          </p:nvSpPr>
          <p:spPr bwMode="auto">
            <a:xfrm>
              <a:off x="10459236" y="5681088"/>
              <a:ext cx="26378" cy="26378"/>
            </a:xfrm>
            <a:custGeom>
              <a:avLst/>
              <a:gdLst>
                <a:gd name="T0" fmla="*/ 6 w 8"/>
                <a:gd name="T1" fmla="*/ 0 h 8"/>
                <a:gd name="T2" fmla="*/ 8 w 8"/>
                <a:gd name="T3" fmla="*/ 8 h 8"/>
                <a:gd name="T4" fmla="*/ 0 w 8"/>
                <a:gd name="T5" fmla="*/ 0 h 8"/>
                <a:gd name="T6" fmla="*/ 6 w 8"/>
                <a:gd name="T7" fmla="*/ 0 h 8"/>
              </a:gdLst>
              <a:ahLst/>
              <a:cxnLst>
                <a:cxn ang="0">
                  <a:pos x="T0" y="T1"/>
                </a:cxn>
                <a:cxn ang="0">
                  <a:pos x="T2" y="T3"/>
                </a:cxn>
                <a:cxn ang="0">
                  <a:pos x="T4" y="T5"/>
                </a:cxn>
                <a:cxn ang="0">
                  <a:pos x="T6" y="T7"/>
                </a:cxn>
              </a:cxnLst>
              <a:rect l="0" t="0" r="r" b="b"/>
              <a:pathLst>
                <a:path w="8" h="8">
                  <a:moveTo>
                    <a:pt x="6" y="0"/>
                  </a:moveTo>
                  <a:cubicBezTo>
                    <a:pt x="6" y="3"/>
                    <a:pt x="8" y="4"/>
                    <a:pt x="8" y="8"/>
                  </a:cubicBezTo>
                  <a:cubicBezTo>
                    <a:pt x="3" y="8"/>
                    <a:pt x="2" y="3"/>
                    <a:pt x="0" y="0"/>
                  </a:cubicBezTo>
                  <a:cubicBezTo>
                    <a:pt x="2" y="0"/>
                    <a:pt x="4" y="0"/>
                    <a:pt x="6" y="0"/>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44" name="Freeform 239"/>
            <p:cNvSpPr/>
            <p:nvPr/>
          </p:nvSpPr>
          <p:spPr bwMode="auto">
            <a:xfrm>
              <a:off x="9692882" y="5736621"/>
              <a:ext cx="43038" cy="76358"/>
            </a:xfrm>
            <a:custGeom>
              <a:avLst/>
              <a:gdLst>
                <a:gd name="T0" fmla="*/ 12 w 13"/>
                <a:gd name="T1" fmla="*/ 19 h 23"/>
                <a:gd name="T2" fmla="*/ 4 w 13"/>
                <a:gd name="T3" fmla="*/ 23 h 23"/>
                <a:gd name="T4" fmla="*/ 4 w 13"/>
                <a:gd name="T5" fmla="*/ 0 h 23"/>
                <a:gd name="T6" fmla="*/ 12 w 13"/>
                <a:gd name="T7" fmla="*/ 19 h 23"/>
              </a:gdLst>
              <a:ahLst/>
              <a:cxnLst>
                <a:cxn ang="0">
                  <a:pos x="T0" y="T1"/>
                </a:cxn>
                <a:cxn ang="0">
                  <a:pos x="T2" y="T3"/>
                </a:cxn>
                <a:cxn ang="0">
                  <a:pos x="T4" y="T5"/>
                </a:cxn>
                <a:cxn ang="0">
                  <a:pos x="T6" y="T7"/>
                </a:cxn>
              </a:cxnLst>
              <a:rect l="0" t="0" r="r" b="b"/>
              <a:pathLst>
                <a:path w="13" h="23">
                  <a:moveTo>
                    <a:pt x="12" y="19"/>
                  </a:moveTo>
                  <a:cubicBezTo>
                    <a:pt x="10" y="21"/>
                    <a:pt x="8" y="23"/>
                    <a:pt x="4" y="23"/>
                  </a:cubicBezTo>
                  <a:cubicBezTo>
                    <a:pt x="0" y="17"/>
                    <a:pt x="0" y="3"/>
                    <a:pt x="4" y="0"/>
                  </a:cubicBezTo>
                  <a:cubicBezTo>
                    <a:pt x="7" y="6"/>
                    <a:pt x="13" y="10"/>
                    <a:pt x="12" y="19"/>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45" name="Freeform 240"/>
            <p:cNvSpPr/>
            <p:nvPr/>
          </p:nvSpPr>
          <p:spPr bwMode="auto">
            <a:xfrm>
              <a:off x="6720484" y="5924045"/>
              <a:ext cx="19437" cy="30543"/>
            </a:xfrm>
            <a:custGeom>
              <a:avLst/>
              <a:gdLst>
                <a:gd name="T0" fmla="*/ 6 w 6"/>
                <a:gd name="T1" fmla="*/ 2 h 9"/>
                <a:gd name="T2" fmla="*/ 2 w 6"/>
                <a:gd name="T3" fmla="*/ 8 h 9"/>
                <a:gd name="T4" fmla="*/ 1 w 6"/>
                <a:gd name="T5" fmla="*/ 1 h 9"/>
                <a:gd name="T6" fmla="*/ 6 w 6"/>
                <a:gd name="T7" fmla="*/ 2 h 9"/>
              </a:gdLst>
              <a:ahLst/>
              <a:cxnLst>
                <a:cxn ang="0">
                  <a:pos x="T0" y="T1"/>
                </a:cxn>
                <a:cxn ang="0">
                  <a:pos x="T2" y="T3"/>
                </a:cxn>
                <a:cxn ang="0">
                  <a:pos x="T4" y="T5"/>
                </a:cxn>
                <a:cxn ang="0">
                  <a:pos x="T6" y="T7"/>
                </a:cxn>
              </a:cxnLst>
              <a:rect l="0" t="0" r="r" b="b"/>
              <a:pathLst>
                <a:path w="6" h="9">
                  <a:moveTo>
                    <a:pt x="6" y="2"/>
                  </a:moveTo>
                  <a:cubicBezTo>
                    <a:pt x="3" y="3"/>
                    <a:pt x="6" y="9"/>
                    <a:pt x="2" y="8"/>
                  </a:cubicBezTo>
                  <a:cubicBezTo>
                    <a:pt x="2" y="5"/>
                    <a:pt x="0" y="4"/>
                    <a:pt x="1" y="1"/>
                  </a:cubicBezTo>
                  <a:cubicBezTo>
                    <a:pt x="4" y="0"/>
                    <a:pt x="3" y="3"/>
                    <a:pt x="6" y="2"/>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46" name="Freeform 241"/>
            <p:cNvSpPr/>
            <p:nvPr/>
          </p:nvSpPr>
          <p:spPr bwMode="auto">
            <a:xfrm>
              <a:off x="10531429" y="5974025"/>
              <a:ext cx="58310" cy="33320"/>
            </a:xfrm>
            <a:custGeom>
              <a:avLst/>
              <a:gdLst>
                <a:gd name="T0" fmla="*/ 18 w 18"/>
                <a:gd name="T1" fmla="*/ 10 h 10"/>
                <a:gd name="T2" fmla="*/ 0 w 18"/>
                <a:gd name="T3" fmla="*/ 7 h 10"/>
                <a:gd name="T4" fmla="*/ 18 w 18"/>
                <a:gd name="T5" fmla="*/ 10 h 10"/>
              </a:gdLst>
              <a:ahLst/>
              <a:cxnLst>
                <a:cxn ang="0">
                  <a:pos x="T0" y="T1"/>
                </a:cxn>
                <a:cxn ang="0">
                  <a:pos x="T2" y="T3"/>
                </a:cxn>
                <a:cxn ang="0">
                  <a:pos x="T4" y="T5"/>
                </a:cxn>
              </a:cxnLst>
              <a:rect l="0" t="0" r="r" b="b"/>
              <a:pathLst>
                <a:path w="18" h="10">
                  <a:moveTo>
                    <a:pt x="18" y="10"/>
                  </a:moveTo>
                  <a:cubicBezTo>
                    <a:pt x="12" y="8"/>
                    <a:pt x="6" y="2"/>
                    <a:pt x="0" y="7"/>
                  </a:cubicBezTo>
                  <a:cubicBezTo>
                    <a:pt x="2" y="0"/>
                    <a:pt x="18" y="2"/>
                    <a:pt x="18" y="10"/>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47" name="Freeform 242"/>
            <p:cNvSpPr/>
            <p:nvPr/>
          </p:nvSpPr>
          <p:spPr bwMode="auto">
            <a:xfrm>
              <a:off x="10889616" y="6010121"/>
              <a:ext cx="72193" cy="55533"/>
            </a:xfrm>
            <a:custGeom>
              <a:avLst/>
              <a:gdLst>
                <a:gd name="T0" fmla="*/ 22 w 22"/>
                <a:gd name="T1" fmla="*/ 0 h 17"/>
                <a:gd name="T2" fmla="*/ 0 w 22"/>
                <a:gd name="T3" fmla="*/ 8 h 17"/>
                <a:gd name="T4" fmla="*/ 14 w 22"/>
                <a:gd name="T5" fmla="*/ 7 h 17"/>
                <a:gd name="T6" fmla="*/ 17 w 22"/>
                <a:gd name="T7" fmla="*/ 0 h 17"/>
                <a:gd name="T8" fmla="*/ 22 w 22"/>
                <a:gd name="T9" fmla="*/ 0 h 17"/>
              </a:gdLst>
              <a:ahLst/>
              <a:cxnLst>
                <a:cxn ang="0">
                  <a:pos x="T0" y="T1"/>
                </a:cxn>
                <a:cxn ang="0">
                  <a:pos x="T2" y="T3"/>
                </a:cxn>
                <a:cxn ang="0">
                  <a:pos x="T4" y="T5"/>
                </a:cxn>
                <a:cxn ang="0">
                  <a:pos x="T6" y="T7"/>
                </a:cxn>
                <a:cxn ang="0">
                  <a:pos x="T8" y="T9"/>
                </a:cxn>
              </a:cxnLst>
              <a:rect l="0" t="0" r="r" b="b"/>
              <a:pathLst>
                <a:path w="22" h="17">
                  <a:moveTo>
                    <a:pt x="22" y="0"/>
                  </a:moveTo>
                  <a:cubicBezTo>
                    <a:pt x="21" y="9"/>
                    <a:pt x="6" y="17"/>
                    <a:pt x="0" y="8"/>
                  </a:cubicBezTo>
                  <a:cubicBezTo>
                    <a:pt x="8" y="9"/>
                    <a:pt x="9" y="4"/>
                    <a:pt x="14" y="7"/>
                  </a:cubicBezTo>
                  <a:cubicBezTo>
                    <a:pt x="17" y="6"/>
                    <a:pt x="18" y="4"/>
                    <a:pt x="17" y="0"/>
                  </a:cubicBezTo>
                  <a:cubicBezTo>
                    <a:pt x="19" y="0"/>
                    <a:pt x="20" y="0"/>
                    <a:pt x="22" y="0"/>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48" name="Freeform 243"/>
            <p:cNvSpPr/>
            <p:nvPr/>
          </p:nvSpPr>
          <p:spPr bwMode="auto">
            <a:xfrm>
              <a:off x="10139922" y="6039276"/>
              <a:ext cx="177705" cy="73581"/>
            </a:xfrm>
            <a:custGeom>
              <a:avLst/>
              <a:gdLst>
                <a:gd name="T0" fmla="*/ 53 w 54"/>
                <a:gd name="T1" fmla="*/ 15 h 22"/>
                <a:gd name="T2" fmla="*/ 54 w 54"/>
                <a:gd name="T3" fmla="*/ 15 h 22"/>
                <a:gd name="T4" fmla="*/ 47 w 54"/>
                <a:gd name="T5" fmla="*/ 18 h 22"/>
                <a:gd name="T6" fmla="*/ 0 w 54"/>
                <a:gd name="T7" fmla="*/ 7 h 22"/>
                <a:gd name="T8" fmla="*/ 4 w 54"/>
                <a:gd name="T9" fmla="*/ 1 h 22"/>
                <a:gd name="T10" fmla="*/ 18 w 54"/>
                <a:gd name="T11" fmla="*/ 7 h 22"/>
                <a:gd name="T12" fmla="*/ 29 w 54"/>
                <a:gd name="T13" fmla="*/ 5 h 22"/>
                <a:gd name="T14" fmla="*/ 45 w 54"/>
                <a:gd name="T15" fmla="*/ 8 h 22"/>
                <a:gd name="T16" fmla="*/ 40 w 54"/>
                <a:gd name="T17" fmla="*/ 10 h 22"/>
                <a:gd name="T18" fmla="*/ 44 w 54"/>
                <a:gd name="T19" fmla="*/ 13 h 22"/>
                <a:gd name="T20" fmla="*/ 48 w 54"/>
                <a:gd name="T21" fmla="*/ 15 h 22"/>
                <a:gd name="T22" fmla="*/ 53 w 54"/>
                <a:gd name="T2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22">
                  <a:moveTo>
                    <a:pt x="53" y="15"/>
                  </a:moveTo>
                  <a:cubicBezTo>
                    <a:pt x="53" y="15"/>
                    <a:pt x="54" y="15"/>
                    <a:pt x="54" y="15"/>
                  </a:cubicBezTo>
                  <a:cubicBezTo>
                    <a:pt x="53" y="22"/>
                    <a:pt x="49" y="14"/>
                    <a:pt x="47" y="18"/>
                  </a:cubicBezTo>
                  <a:cubicBezTo>
                    <a:pt x="32" y="14"/>
                    <a:pt x="13" y="14"/>
                    <a:pt x="0" y="7"/>
                  </a:cubicBezTo>
                  <a:cubicBezTo>
                    <a:pt x="2" y="6"/>
                    <a:pt x="3" y="4"/>
                    <a:pt x="4" y="1"/>
                  </a:cubicBezTo>
                  <a:cubicBezTo>
                    <a:pt x="8" y="4"/>
                    <a:pt x="16" y="0"/>
                    <a:pt x="18" y="7"/>
                  </a:cubicBezTo>
                  <a:cubicBezTo>
                    <a:pt x="23" y="6"/>
                    <a:pt x="27" y="10"/>
                    <a:pt x="29" y="5"/>
                  </a:cubicBezTo>
                  <a:cubicBezTo>
                    <a:pt x="34" y="6"/>
                    <a:pt x="38" y="9"/>
                    <a:pt x="45" y="8"/>
                  </a:cubicBezTo>
                  <a:cubicBezTo>
                    <a:pt x="45" y="9"/>
                    <a:pt x="42" y="10"/>
                    <a:pt x="40" y="10"/>
                  </a:cubicBezTo>
                  <a:cubicBezTo>
                    <a:pt x="39" y="13"/>
                    <a:pt x="42" y="13"/>
                    <a:pt x="44" y="13"/>
                  </a:cubicBezTo>
                  <a:cubicBezTo>
                    <a:pt x="48" y="12"/>
                    <a:pt x="47" y="14"/>
                    <a:pt x="48" y="15"/>
                  </a:cubicBezTo>
                  <a:cubicBezTo>
                    <a:pt x="50" y="15"/>
                    <a:pt x="51" y="15"/>
                    <a:pt x="53" y="15"/>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49" name="Freeform 244"/>
            <p:cNvSpPr/>
            <p:nvPr/>
          </p:nvSpPr>
          <p:spPr bwMode="auto">
            <a:xfrm>
              <a:off x="10389820" y="6072596"/>
              <a:ext cx="55533" cy="40261"/>
            </a:xfrm>
            <a:custGeom>
              <a:avLst/>
              <a:gdLst>
                <a:gd name="T0" fmla="*/ 15 w 17"/>
                <a:gd name="T1" fmla="*/ 5 h 12"/>
                <a:gd name="T2" fmla="*/ 0 w 17"/>
                <a:gd name="T3" fmla="*/ 9 h 12"/>
                <a:gd name="T4" fmla="*/ 15 w 17"/>
                <a:gd name="T5" fmla="*/ 5 h 12"/>
              </a:gdLst>
              <a:ahLst/>
              <a:cxnLst>
                <a:cxn ang="0">
                  <a:pos x="T0" y="T1"/>
                </a:cxn>
                <a:cxn ang="0">
                  <a:pos x="T2" y="T3"/>
                </a:cxn>
                <a:cxn ang="0">
                  <a:pos x="T4" y="T5"/>
                </a:cxn>
              </a:cxnLst>
              <a:rect l="0" t="0" r="r" b="b"/>
              <a:pathLst>
                <a:path w="17" h="12">
                  <a:moveTo>
                    <a:pt x="15" y="5"/>
                  </a:moveTo>
                  <a:cubicBezTo>
                    <a:pt x="17" y="10"/>
                    <a:pt x="6" y="9"/>
                    <a:pt x="0" y="9"/>
                  </a:cubicBezTo>
                  <a:cubicBezTo>
                    <a:pt x="1" y="0"/>
                    <a:pt x="12" y="12"/>
                    <a:pt x="15" y="5"/>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50" name="Freeform 245"/>
            <p:cNvSpPr/>
            <p:nvPr/>
          </p:nvSpPr>
          <p:spPr bwMode="auto">
            <a:xfrm>
              <a:off x="10449518" y="6092033"/>
              <a:ext cx="68028" cy="40261"/>
            </a:xfrm>
            <a:custGeom>
              <a:avLst/>
              <a:gdLst>
                <a:gd name="T0" fmla="*/ 21 w 21"/>
                <a:gd name="T1" fmla="*/ 0 h 12"/>
                <a:gd name="T2" fmla="*/ 0 w 21"/>
                <a:gd name="T3" fmla="*/ 12 h 12"/>
                <a:gd name="T4" fmla="*/ 21 w 21"/>
                <a:gd name="T5" fmla="*/ 0 h 12"/>
              </a:gdLst>
              <a:ahLst/>
              <a:cxnLst>
                <a:cxn ang="0">
                  <a:pos x="T0" y="T1"/>
                </a:cxn>
                <a:cxn ang="0">
                  <a:pos x="T2" y="T3"/>
                </a:cxn>
                <a:cxn ang="0">
                  <a:pos x="T4" y="T5"/>
                </a:cxn>
              </a:cxnLst>
              <a:rect l="0" t="0" r="r" b="b"/>
              <a:pathLst>
                <a:path w="21" h="12">
                  <a:moveTo>
                    <a:pt x="21" y="0"/>
                  </a:moveTo>
                  <a:cubicBezTo>
                    <a:pt x="14" y="4"/>
                    <a:pt x="9" y="9"/>
                    <a:pt x="0" y="12"/>
                  </a:cubicBezTo>
                  <a:cubicBezTo>
                    <a:pt x="3" y="4"/>
                    <a:pt x="11" y="1"/>
                    <a:pt x="21" y="0"/>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51" name="Freeform 246"/>
            <p:cNvSpPr/>
            <p:nvPr/>
          </p:nvSpPr>
          <p:spPr bwMode="auto">
            <a:xfrm>
              <a:off x="11351927" y="6269738"/>
              <a:ext cx="23601" cy="23602"/>
            </a:xfrm>
            <a:custGeom>
              <a:avLst/>
              <a:gdLst>
                <a:gd name="T0" fmla="*/ 7 w 7"/>
                <a:gd name="T1" fmla="*/ 0 h 7"/>
                <a:gd name="T2" fmla="*/ 6 w 7"/>
                <a:gd name="T3" fmla="*/ 6 h 7"/>
                <a:gd name="T4" fmla="*/ 0 w 7"/>
                <a:gd name="T5" fmla="*/ 5 h 7"/>
                <a:gd name="T6" fmla="*/ 7 w 7"/>
                <a:gd name="T7" fmla="*/ 0 h 7"/>
              </a:gdLst>
              <a:ahLst/>
              <a:cxnLst>
                <a:cxn ang="0">
                  <a:pos x="T0" y="T1"/>
                </a:cxn>
                <a:cxn ang="0">
                  <a:pos x="T2" y="T3"/>
                </a:cxn>
                <a:cxn ang="0">
                  <a:pos x="T4" y="T5"/>
                </a:cxn>
                <a:cxn ang="0">
                  <a:pos x="T6" y="T7"/>
                </a:cxn>
              </a:cxnLst>
              <a:rect l="0" t="0" r="r" b="b"/>
              <a:pathLst>
                <a:path w="7" h="7">
                  <a:moveTo>
                    <a:pt x="7" y="0"/>
                  </a:moveTo>
                  <a:cubicBezTo>
                    <a:pt x="7" y="3"/>
                    <a:pt x="7" y="5"/>
                    <a:pt x="6" y="6"/>
                  </a:cubicBezTo>
                  <a:cubicBezTo>
                    <a:pt x="3" y="7"/>
                    <a:pt x="2" y="5"/>
                    <a:pt x="0" y="5"/>
                  </a:cubicBezTo>
                  <a:cubicBezTo>
                    <a:pt x="1" y="2"/>
                    <a:pt x="2" y="0"/>
                    <a:pt x="7" y="0"/>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52" name="Freeform 247"/>
            <p:cNvSpPr/>
            <p:nvPr/>
          </p:nvSpPr>
          <p:spPr bwMode="auto">
            <a:xfrm>
              <a:off x="10623058" y="6725109"/>
              <a:ext cx="69416" cy="68028"/>
            </a:xfrm>
            <a:custGeom>
              <a:avLst/>
              <a:gdLst>
                <a:gd name="T0" fmla="*/ 5 w 21"/>
                <a:gd name="T1" fmla="*/ 0 h 21"/>
                <a:gd name="T2" fmla="*/ 21 w 21"/>
                <a:gd name="T3" fmla="*/ 1 h 21"/>
                <a:gd name="T4" fmla="*/ 12 w 21"/>
                <a:gd name="T5" fmla="*/ 17 h 21"/>
                <a:gd name="T6" fmla="*/ 0 w 21"/>
                <a:gd name="T7" fmla="*/ 19 h 21"/>
                <a:gd name="T8" fmla="*/ 5 w 21"/>
                <a:gd name="T9" fmla="*/ 0 h 21"/>
              </a:gdLst>
              <a:ahLst/>
              <a:cxnLst>
                <a:cxn ang="0">
                  <a:pos x="T0" y="T1"/>
                </a:cxn>
                <a:cxn ang="0">
                  <a:pos x="T2" y="T3"/>
                </a:cxn>
                <a:cxn ang="0">
                  <a:pos x="T4" y="T5"/>
                </a:cxn>
                <a:cxn ang="0">
                  <a:pos x="T6" y="T7"/>
                </a:cxn>
                <a:cxn ang="0">
                  <a:pos x="T8" y="T9"/>
                </a:cxn>
              </a:cxnLst>
              <a:rect l="0" t="0" r="r" b="b"/>
              <a:pathLst>
                <a:path w="21" h="21">
                  <a:moveTo>
                    <a:pt x="5" y="0"/>
                  </a:moveTo>
                  <a:cubicBezTo>
                    <a:pt x="9" y="5"/>
                    <a:pt x="15" y="4"/>
                    <a:pt x="21" y="1"/>
                  </a:cubicBezTo>
                  <a:cubicBezTo>
                    <a:pt x="21" y="9"/>
                    <a:pt x="13" y="10"/>
                    <a:pt x="12" y="17"/>
                  </a:cubicBezTo>
                  <a:cubicBezTo>
                    <a:pt x="7" y="12"/>
                    <a:pt x="7" y="21"/>
                    <a:pt x="0" y="19"/>
                  </a:cubicBezTo>
                  <a:cubicBezTo>
                    <a:pt x="1" y="14"/>
                    <a:pt x="1" y="5"/>
                    <a:pt x="5" y="0"/>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53" name="Freeform 248"/>
            <p:cNvSpPr/>
            <p:nvPr/>
          </p:nvSpPr>
          <p:spPr bwMode="auto">
            <a:xfrm>
              <a:off x="10911829" y="6725109"/>
              <a:ext cx="191588" cy="141609"/>
            </a:xfrm>
            <a:custGeom>
              <a:avLst/>
              <a:gdLst>
                <a:gd name="T0" fmla="*/ 53 w 58"/>
                <a:gd name="T1" fmla="*/ 0 h 43"/>
                <a:gd name="T2" fmla="*/ 52 w 58"/>
                <a:gd name="T3" fmla="*/ 4 h 43"/>
                <a:gd name="T4" fmla="*/ 58 w 58"/>
                <a:gd name="T5" fmla="*/ 3 h 43"/>
                <a:gd name="T6" fmla="*/ 41 w 58"/>
                <a:gd name="T7" fmla="*/ 21 h 43"/>
                <a:gd name="T8" fmla="*/ 0 w 58"/>
                <a:gd name="T9" fmla="*/ 34 h 43"/>
                <a:gd name="T10" fmla="*/ 53 w 58"/>
                <a:gd name="T11" fmla="*/ 0 h 43"/>
              </a:gdLst>
              <a:ahLst/>
              <a:cxnLst>
                <a:cxn ang="0">
                  <a:pos x="T0" y="T1"/>
                </a:cxn>
                <a:cxn ang="0">
                  <a:pos x="T2" y="T3"/>
                </a:cxn>
                <a:cxn ang="0">
                  <a:pos x="T4" y="T5"/>
                </a:cxn>
                <a:cxn ang="0">
                  <a:pos x="T6" y="T7"/>
                </a:cxn>
                <a:cxn ang="0">
                  <a:pos x="T8" y="T9"/>
                </a:cxn>
                <a:cxn ang="0">
                  <a:pos x="T10" y="T11"/>
                </a:cxn>
              </a:cxnLst>
              <a:rect l="0" t="0" r="r" b="b"/>
              <a:pathLst>
                <a:path w="58" h="43">
                  <a:moveTo>
                    <a:pt x="53" y="0"/>
                  </a:moveTo>
                  <a:cubicBezTo>
                    <a:pt x="53" y="2"/>
                    <a:pt x="52" y="2"/>
                    <a:pt x="52" y="4"/>
                  </a:cubicBezTo>
                  <a:cubicBezTo>
                    <a:pt x="53" y="7"/>
                    <a:pt x="55" y="2"/>
                    <a:pt x="58" y="3"/>
                  </a:cubicBezTo>
                  <a:cubicBezTo>
                    <a:pt x="56" y="12"/>
                    <a:pt x="41" y="12"/>
                    <a:pt x="41" y="21"/>
                  </a:cubicBezTo>
                  <a:cubicBezTo>
                    <a:pt x="23" y="21"/>
                    <a:pt x="18" y="43"/>
                    <a:pt x="0" y="34"/>
                  </a:cubicBezTo>
                  <a:cubicBezTo>
                    <a:pt x="15" y="20"/>
                    <a:pt x="37" y="13"/>
                    <a:pt x="53" y="0"/>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54" name="Freeform 255"/>
            <p:cNvSpPr/>
            <p:nvPr/>
          </p:nvSpPr>
          <p:spPr bwMode="auto">
            <a:xfrm>
              <a:off x="10228775" y="6415512"/>
              <a:ext cx="16660" cy="31931"/>
            </a:xfrm>
            <a:custGeom>
              <a:avLst/>
              <a:gdLst>
                <a:gd name="T0" fmla="*/ 4 w 5"/>
                <a:gd name="T1" fmla="*/ 0 h 10"/>
                <a:gd name="T2" fmla="*/ 2 w 5"/>
                <a:gd name="T3" fmla="*/ 5 h 10"/>
                <a:gd name="T4" fmla="*/ 1 w 5"/>
                <a:gd name="T5" fmla="*/ 10 h 10"/>
                <a:gd name="T6" fmla="*/ 0 w 5"/>
                <a:gd name="T7" fmla="*/ 7 h 10"/>
                <a:gd name="T8" fmla="*/ 4 w 5"/>
                <a:gd name="T9" fmla="*/ 0 h 10"/>
              </a:gdLst>
              <a:ahLst/>
              <a:cxnLst>
                <a:cxn ang="0">
                  <a:pos x="T0" y="T1"/>
                </a:cxn>
                <a:cxn ang="0">
                  <a:pos x="T2" y="T3"/>
                </a:cxn>
                <a:cxn ang="0">
                  <a:pos x="T4" y="T5"/>
                </a:cxn>
                <a:cxn ang="0">
                  <a:pos x="T6" y="T7"/>
                </a:cxn>
                <a:cxn ang="0">
                  <a:pos x="T8" y="T9"/>
                </a:cxn>
              </a:cxnLst>
              <a:rect l="0" t="0" r="r" b="b"/>
              <a:pathLst>
                <a:path w="5" h="10">
                  <a:moveTo>
                    <a:pt x="4" y="0"/>
                  </a:moveTo>
                  <a:cubicBezTo>
                    <a:pt x="4" y="4"/>
                    <a:pt x="5" y="9"/>
                    <a:pt x="2" y="5"/>
                  </a:cubicBezTo>
                  <a:cubicBezTo>
                    <a:pt x="2" y="7"/>
                    <a:pt x="3" y="10"/>
                    <a:pt x="1" y="10"/>
                  </a:cubicBezTo>
                  <a:cubicBezTo>
                    <a:pt x="1" y="9"/>
                    <a:pt x="1" y="8"/>
                    <a:pt x="0" y="7"/>
                  </a:cubicBezTo>
                  <a:cubicBezTo>
                    <a:pt x="2" y="5"/>
                    <a:pt x="3" y="3"/>
                    <a:pt x="4" y="0"/>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sp>
          <p:nvSpPr>
            <p:cNvPr id="55" name="Freeform 256"/>
            <p:cNvSpPr/>
            <p:nvPr/>
          </p:nvSpPr>
          <p:spPr bwMode="auto">
            <a:xfrm>
              <a:off x="10439800" y="5908774"/>
              <a:ext cx="31931" cy="2777"/>
            </a:xfrm>
            <a:custGeom>
              <a:avLst/>
              <a:gdLst>
                <a:gd name="T0" fmla="*/ 0 w 10"/>
                <a:gd name="T1" fmla="*/ 0 h 1"/>
                <a:gd name="T2" fmla="*/ 10 w 10"/>
                <a:gd name="T3" fmla="*/ 0 h 1"/>
                <a:gd name="T4" fmla="*/ 0 w 10"/>
                <a:gd name="T5" fmla="*/ 0 h 1"/>
              </a:gdLst>
              <a:ahLst/>
              <a:cxnLst>
                <a:cxn ang="0">
                  <a:pos x="T0" y="T1"/>
                </a:cxn>
                <a:cxn ang="0">
                  <a:pos x="T2" y="T3"/>
                </a:cxn>
                <a:cxn ang="0">
                  <a:pos x="T4" y="T5"/>
                </a:cxn>
              </a:cxnLst>
              <a:rect l="0" t="0" r="r" b="b"/>
              <a:pathLst>
                <a:path w="10" h="1">
                  <a:moveTo>
                    <a:pt x="0" y="0"/>
                  </a:moveTo>
                  <a:cubicBezTo>
                    <a:pt x="3" y="0"/>
                    <a:pt x="7" y="0"/>
                    <a:pt x="10" y="0"/>
                  </a:cubicBezTo>
                  <a:cubicBezTo>
                    <a:pt x="9" y="1"/>
                    <a:pt x="1" y="1"/>
                    <a:pt x="0" y="0"/>
                  </a:cubicBezTo>
                  <a:close/>
                </a:path>
              </a:pathLst>
            </a:custGeom>
            <a:solidFill>
              <a:schemeClr val="tx2">
                <a:lumMod val="75000"/>
              </a:schemeClr>
            </a:solidFill>
            <a:ln>
              <a:noFill/>
            </a:ln>
          </p:spPr>
          <p:txBody>
            <a:bodyPr/>
            <a:lstStyle/>
            <a:p>
              <a:pPr fontAlgn="auto">
                <a:spcBef>
                  <a:spcPts val="0"/>
                </a:spcBef>
                <a:spcAft>
                  <a:spcPts val="0"/>
                </a:spcAft>
                <a:defRPr/>
              </a:pPr>
              <a:endParaRPr kumimoji="0" lang="en-US" dirty="0">
                <a:latin typeface="+mn-lt"/>
                <a:ea typeface="+mn-ea"/>
              </a:endParaRPr>
            </a:p>
          </p:txBody>
        </p:sp>
      </p:grpSp>
      <p:sp>
        <p:nvSpPr>
          <p:cNvPr id="235" name="矩形 234"/>
          <p:cNvSpPr/>
          <p:nvPr/>
        </p:nvSpPr>
        <p:spPr>
          <a:xfrm>
            <a:off x="0" y="3006082"/>
            <a:ext cx="12195173" cy="1142998"/>
          </a:xfrm>
          <a:prstGeom prst="rect">
            <a:avLst/>
          </a:prstGeom>
          <a:solidFill>
            <a:schemeClr val="tx1">
              <a:lumMod val="85000"/>
              <a:lumOff val="1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1" y="4694799"/>
            <a:ext cx="12195172"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smtClean="0">
                <a:solidFill>
                  <a:schemeClr val="bg1"/>
                </a:solidFill>
                <a:latin typeface="微软雅黑" panose="020B0503020204020204" pitchFamily="34" charset="-122"/>
                <a:ea typeface="微软雅黑" panose="020B0503020204020204" pitchFamily="34" charset="-122"/>
              </a:rPr>
              <a:t>大学生创新创业政策解读</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标题 4"/>
          <p:cNvSpPr txBox="1"/>
          <p:nvPr/>
        </p:nvSpPr>
        <p:spPr>
          <a:xfrm>
            <a:off x="35561" y="5551414"/>
            <a:ext cx="12195172"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600" b="1" dirty="0" smtClean="0">
                <a:solidFill>
                  <a:schemeClr val="bg1"/>
                </a:solidFill>
                <a:latin typeface="微软雅黑" panose="020B0503020204020204" pitchFamily="34" charset="-122"/>
                <a:ea typeface="微软雅黑" panose="020B0503020204020204" pitchFamily="34" charset="-122"/>
              </a:rPr>
              <a:t>樊志阳</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8915"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优惠政策</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192931" y="620688"/>
            <a:ext cx="5688632" cy="5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FC7B10"/>
                </a:solidFill>
                <a:latin typeface="方正超粗黑简体" panose="03000509000000000000" pitchFamily="65" charset="-122"/>
                <a:ea typeface="方正超粗黑简体" panose="03000509000000000000" pitchFamily="65" charset="-122"/>
              </a:rPr>
              <a:t>优惠政策</a:t>
            </a:r>
            <a:r>
              <a:rPr lang="en-US" altLang="zh-CN" sz="2800" b="1" dirty="0" smtClean="0">
                <a:solidFill>
                  <a:srgbClr val="FC7B10"/>
                </a:solidFill>
                <a:latin typeface="方正超粗黑简体" panose="03000509000000000000" pitchFamily="65" charset="-122"/>
                <a:ea typeface="方正超粗黑简体" panose="03000509000000000000" pitchFamily="65" charset="-122"/>
              </a:rPr>
              <a:t>-</a:t>
            </a:r>
            <a:r>
              <a:rPr lang="zh-CN" altLang="en-US" sz="2800" b="1" dirty="0" smtClean="0">
                <a:solidFill>
                  <a:srgbClr val="FC7B10"/>
                </a:solidFill>
                <a:latin typeface="方正超粗黑简体" panose="03000509000000000000" pitchFamily="65" charset="-122"/>
                <a:ea typeface="方正超粗黑简体" panose="03000509000000000000" pitchFamily="65" charset="-122"/>
              </a:rPr>
              <a:t>创业补贴及培训补贴</a:t>
            </a:r>
            <a:endParaRPr lang="zh-CN" altLang="en-US" sz="2800" b="1" dirty="0">
              <a:solidFill>
                <a:srgbClr val="FC7B10"/>
              </a:solidFill>
              <a:latin typeface="方正超粗黑简体" panose="03000509000000000000" pitchFamily="65" charset="-122"/>
              <a:ea typeface="方正超粗黑简体" panose="03000509000000000000" pitchFamily="65" charset="-122"/>
            </a:endParaRPr>
          </a:p>
        </p:txBody>
      </p:sp>
      <p:sp>
        <p:nvSpPr>
          <p:cNvPr id="10" name="矩形 9"/>
          <p:cNvSpPr/>
          <p:nvPr/>
        </p:nvSpPr>
        <p:spPr>
          <a:xfrm>
            <a:off x="336948" y="1347564"/>
            <a:ext cx="5400599" cy="7478970"/>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有</a:t>
            </a:r>
            <a:r>
              <a:rPr lang="zh-CN" altLang="en-US" sz="2000" dirty="0">
                <a:latin typeface="微软雅黑" panose="020B0503020204020204" pitchFamily="34" charset="-122"/>
                <a:ea typeface="微软雅黑" panose="020B0503020204020204" pitchFamily="34" charset="-122"/>
              </a:rPr>
              <a:t>创业意愿和创业能力的在校大学生和毕业</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年内的高校毕业生，参加创业培训，并取得创业培训合格证后，可向当地公共就业服务管理机构申请创业培训补贴，需提供身份证、学生证（毕业生提供毕业证、就业失业登记证）、创业培训合格证复印件、就业或创业证明材料、职业培训机构开具的行政事业性收费票据（或税务发票）等材料。</a:t>
            </a:r>
            <a:endParaRPr lang="zh-CN" altLang="en-US" sz="2000" dirty="0">
              <a:latin typeface="微软雅黑" panose="020B0503020204020204" pitchFamily="34" charset="-122"/>
              <a:ea typeface="微软雅黑" panose="020B0503020204020204" pitchFamily="34" charset="-122"/>
            </a:endParaRPr>
          </a:p>
          <a:p>
            <a:pPr algn="just" fontAlgn="base">
              <a:lnSpc>
                <a:spcPct val="200000"/>
              </a:lnSpc>
            </a:pPr>
            <a:endParaRPr lang="zh-CN" altLang="en-US" sz="2000" dirty="0">
              <a:latin typeface="微软雅黑" panose="020B0503020204020204" pitchFamily="34" charset="-122"/>
              <a:ea typeface="微软雅黑" panose="020B0503020204020204" pitchFamily="34" charset="-122"/>
            </a:endParaRPr>
          </a:p>
          <a:p>
            <a:pPr algn="just" fontAlgn="base">
              <a:lnSpc>
                <a:spcPct val="200000"/>
              </a:lnSpc>
            </a:pPr>
            <a:endParaRPr lang="zh-CN" altLang="en-US" sz="2000" dirty="0">
              <a:latin typeface="微软雅黑" panose="020B0503020204020204" pitchFamily="34" charset="-122"/>
              <a:ea typeface="微软雅黑" panose="020B0503020204020204" pitchFamily="34" charset="-122"/>
            </a:endParaRPr>
          </a:p>
          <a:p>
            <a:pPr algn="just" fontAlgn="base">
              <a:lnSpc>
                <a:spcPct val="200000"/>
              </a:lnSpc>
            </a:pPr>
            <a:endParaRPr lang="zh-CN" altLang="en-US" sz="2000" dirty="0">
              <a:latin typeface="微软雅黑" panose="020B0503020204020204" pitchFamily="34" charset="-122"/>
              <a:ea typeface="微软雅黑" panose="020B0503020204020204" pitchFamily="34" charset="-122"/>
            </a:endParaRPr>
          </a:p>
          <a:p>
            <a:pPr algn="just" fontAlgn="base">
              <a:lnSpc>
                <a:spcPct val="200000"/>
              </a:lnSpc>
            </a:pPr>
            <a:endParaRPr lang="zh-CN" altLang="en-US" sz="2000" dirty="0">
              <a:latin typeface="微软雅黑" panose="020B0503020204020204" pitchFamily="34" charset="-122"/>
              <a:ea typeface="微软雅黑" panose="020B0503020204020204" pitchFamily="34" charset="-122"/>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85619" y="1347564"/>
            <a:ext cx="564832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优惠政策</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1" y="850404"/>
            <a:ext cx="5298405" cy="418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FC7B10"/>
                </a:solidFill>
                <a:latin typeface="方正超粗黑简体" panose="03000509000000000000" pitchFamily="65" charset="-122"/>
                <a:ea typeface="方正超粗黑简体" panose="03000509000000000000" pitchFamily="65" charset="-122"/>
              </a:rPr>
              <a:t>优惠政策</a:t>
            </a:r>
            <a:r>
              <a:rPr lang="en-US" altLang="zh-CN" sz="2800" b="1" dirty="0" smtClean="0">
                <a:solidFill>
                  <a:srgbClr val="FC7B10"/>
                </a:solidFill>
                <a:latin typeface="方正超粗黑简体" panose="03000509000000000000" pitchFamily="65" charset="-122"/>
                <a:ea typeface="方正超粗黑简体" panose="03000509000000000000" pitchFamily="65" charset="-122"/>
              </a:rPr>
              <a:t>-</a:t>
            </a:r>
            <a:r>
              <a:rPr lang="zh-CN" altLang="en-US" sz="2800" b="1" dirty="0" smtClean="0">
                <a:solidFill>
                  <a:srgbClr val="FC7B10"/>
                </a:solidFill>
                <a:latin typeface="方正超粗黑简体" panose="03000509000000000000" pitchFamily="65" charset="-122"/>
                <a:ea typeface="方正超粗黑简体" panose="03000509000000000000" pitchFamily="65" charset="-122"/>
              </a:rPr>
              <a:t>创业</a:t>
            </a:r>
            <a:r>
              <a:rPr lang="zh-CN" altLang="en-US" sz="2800" b="1" dirty="0">
                <a:solidFill>
                  <a:srgbClr val="FC7B10"/>
                </a:solidFill>
                <a:latin typeface="方正超粗黑简体" panose="03000509000000000000" pitchFamily="65" charset="-122"/>
                <a:ea typeface="方正超粗黑简体" panose="03000509000000000000" pitchFamily="65" charset="-122"/>
              </a:rPr>
              <a:t>担保贷款贴息</a:t>
            </a:r>
            <a:endParaRPr lang="zh-CN" altLang="en-US" sz="2800" b="1" dirty="0">
              <a:solidFill>
                <a:srgbClr val="FC7B10"/>
              </a:solidFill>
              <a:latin typeface="方正超粗黑简体" panose="03000509000000000000" pitchFamily="65" charset="-122"/>
              <a:ea typeface="方正超粗黑简体" panose="03000509000000000000" pitchFamily="65" charset="-122"/>
            </a:endParaRPr>
          </a:p>
          <a:p>
            <a:endParaRPr lang="zh-CN" altLang="en-US" sz="2800" b="1" dirty="0">
              <a:solidFill>
                <a:srgbClr val="FC7B10"/>
              </a:solidFill>
              <a:latin typeface="方正超粗黑简体" panose="03000509000000000000" pitchFamily="65" charset="-122"/>
              <a:ea typeface="方正超粗黑简体" panose="03000509000000000000" pitchFamily="65" charset="-122"/>
            </a:endParaRPr>
          </a:p>
        </p:txBody>
      </p:sp>
      <p:sp>
        <p:nvSpPr>
          <p:cNvPr id="10" name="矩形 9"/>
          <p:cNvSpPr/>
          <p:nvPr/>
        </p:nvSpPr>
        <p:spPr>
          <a:xfrm>
            <a:off x="336948" y="1541105"/>
            <a:ext cx="5400599" cy="3969385"/>
          </a:xfrm>
          <a:prstGeom prst="rect">
            <a:avLst/>
          </a:prstGeom>
          <a:ln>
            <a:noFill/>
          </a:ln>
        </p:spPr>
        <p:txBody>
          <a:bodyPr wrap="square">
            <a:spAutoFit/>
          </a:bodyPr>
          <a:lstStyle/>
          <a:p>
            <a:pPr algn="just" fontAlgn="base">
              <a:lnSpc>
                <a:spcPct val="200000"/>
              </a:lnSpc>
            </a:pPr>
            <a:r>
              <a:rPr sz="1400" dirty="0">
                <a:latin typeface="微软雅黑" panose="020B0503020204020204" pitchFamily="34" charset="-122"/>
                <a:ea typeface="微软雅黑" panose="020B0503020204020204" pitchFamily="34" charset="-122"/>
              </a:rPr>
              <a:t>　(1)大学生创业贷申请者年满十八周岁，具有合法有效身份证明和贷款行所在地合法居住证明，有固定的住所或营业场所;</a:t>
            </a:r>
            <a:endParaRPr sz="1400" dirty="0">
              <a:latin typeface="微软雅黑" panose="020B0503020204020204" pitchFamily="34" charset="-122"/>
              <a:ea typeface="微软雅黑" panose="020B0503020204020204" pitchFamily="34" charset="-122"/>
            </a:endParaRPr>
          </a:p>
          <a:p>
            <a:pPr algn="just" fontAlgn="base">
              <a:lnSpc>
                <a:spcPct val="200000"/>
              </a:lnSpc>
            </a:pPr>
            <a:r>
              <a:rPr sz="1400" dirty="0">
                <a:latin typeface="微软雅黑" panose="020B0503020204020204" pitchFamily="34" charset="-122"/>
                <a:ea typeface="微软雅黑" panose="020B0503020204020204" pitchFamily="34" charset="-122"/>
              </a:rPr>
              <a:t>　(2)大学生创业贷款申请者持有工商行政管理机关核发的营业执照及相关行业的经营许可证，从事正当的生产经营活动，有稳定的收入和还本付息的能力;</a:t>
            </a:r>
            <a:endParaRPr sz="1400" dirty="0">
              <a:latin typeface="微软雅黑" panose="020B0503020204020204" pitchFamily="34" charset="-122"/>
              <a:ea typeface="微软雅黑" panose="020B0503020204020204" pitchFamily="34" charset="-122"/>
            </a:endParaRPr>
          </a:p>
          <a:p>
            <a:pPr algn="just" fontAlgn="base">
              <a:lnSpc>
                <a:spcPct val="200000"/>
              </a:lnSpc>
            </a:pPr>
            <a:r>
              <a:rPr sz="1400" dirty="0">
                <a:latin typeface="微软雅黑" panose="020B0503020204020204" pitchFamily="34" charset="-122"/>
                <a:ea typeface="微软雅黑" panose="020B0503020204020204" pitchFamily="34" charset="-122"/>
              </a:rPr>
              <a:t>　(3)大学生创业贷款申请者投资项目已有一定的自有资金;</a:t>
            </a:r>
            <a:endParaRPr sz="1400" dirty="0">
              <a:latin typeface="微软雅黑" panose="020B0503020204020204" pitchFamily="34" charset="-122"/>
              <a:ea typeface="微软雅黑" panose="020B0503020204020204" pitchFamily="34" charset="-122"/>
            </a:endParaRPr>
          </a:p>
          <a:p>
            <a:pPr algn="just" fontAlgn="base">
              <a:lnSpc>
                <a:spcPct val="200000"/>
              </a:lnSpc>
            </a:pPr>
            <a:r>
              <a:rPr sz="1400" dirty="0">
                <a:latin typeface="微软雅黑" panose="020B0503020204020204" pitchFamily="34" charset="-122"/>
                <a:ea typeface="微软雅黑" panose="020B0503020204020204" pitchFamily="34" charset="-122"/>
              </a:rPr>
              <a:t>　(4)大学生创业贷款用途符合国家有关法律和银行信贷政策规定，不允许用于股本权益性投资;</a:t>
            </a:r>
            <a:endParaRPr sz="1400" dirty="0">
              <a:latin typeface="微软雅黑" panose="020B0503020204020204" pitchFamily="34" charset="-122"/>
              <a:ea typeface="微软雅黑" panose="020B0503020204020204" pitchFamily="34" charset="-122"/>
            </a:endParaRPr>
          </a:p>
          <a:p>
            <a:pPr algn="just" fontAlgn="base">
              <a:lnSpc>
                <a:spcPct val="200000"/>
              </a:lnSpc>
            </a:pPr>
            <a:r>
              <a:rPr sz="1400" dirty="0">
                <a:latin typeface="微软雅黑" panose="020B0503020204020204" pitchFamily="34" charset="-122"/>
                <a:ea typeface="微软雅黑" panose="020B0503020204020204" pitchFamily="34" charset="-122"/>
              </a:rPr>
              <a:t>　(5)在银行开立结算帐户，营业收入经过银行结算。</a:t>
            </a:r>
            <a:endParaRPr sz="14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6207125" y="1424305"/>
            <a:ext cx="5365115" cy="4769485"/>
          </a:xfrm>
          <a:prstGeom prst="rect">
            <a:avLst/>
          </a:prstGeom>
          <a:noFill/>
        </p:spPr>
        <p:txBody>
          <a:bodyPr wrap="square" rtlCol="0">
            <a:spAutoFit/>
          </a:bodyPr>
          <a:p>
            <a:pPr algn="l"/>
            <a:r>
              <a:rPr lang="zh-CN" altLang="en-US" sz="1600">
                <a:latin typeface="微软雅黑" panose="020B0503020204020204" pitchFamily="34" charset="-122"/>
                <a:ea typeface="微软雅黑" panose="020B0503020204020204" pitchFamily="34" charset="-122"/>
              </a:rPr>
              <a:t>　　(1)大学毕业生在毕业后两年内自主创业，到创业实体所在地的工商部门办理营业执照，注册资金(本)在50万元以下的，允许分期到位，首期到位资金不低于注册资本的10%(出资额不低于3万元)，1年内实缴注册资本追加到50%以上，余款可在3年内分期到位。</a:t>
            </a:r>
            <a:endParaRPr lang="zh-CN" altLang="en-US" sz="1600">
              <a:latin typeface="微软雅黑" panose="020B0503020204020204" pitchFamily="34" charset="-122"/>
              <a:ea typeface="微软雅黑" panose="020B0503020204020204" pitchFamily="34" charset="-122"/>
            </a:endParaRPr>
          </a:p>
          <a:p>
            <a:pPr algn="l"/>
            <a:r>
              <a:rPr lang="zh-CN" altLang="en-US" sz="1600">
                <a:latin typeface="微软雅黑" panose="020B0503020204020204" pitchFamily="34" charset="-122"/>
                <a:ea typeface="微软雅黑" panose="020B0503020204020204" pitchFamily="34" charset="-122"/>
              </a:rPr>
              <a:t>　　(2)大学毕业生新办咨询业、信息业、技术服务业的企业或经营单位，经税务部门批准，免征企业所得税两年;新办从事交通运输、邮电通讯的企业或经营单位，经税务部门批准，第一年免征企业所得税，第二年减半征收企业所得税;新办从事公用事业、商业、物资业、对外贸易业、旅游业、物流业、仓储业、居民服务业、饮食业、教育文化事业、卫生事业的企业或经营单位，经税务部门批准，免征企业所得税一年。</a:t>
            </a:r>
            <a:endParaRPr lang="zh-CN" altLang="en-US" sz="1600">
              <a:latin typeface="微软雅黑" panose="020B0503020204020204" pitchFamily="34" charset="-122"/>
              <a:ea typeface="微软雅黑" panose="020B0503020204020204" pitchFamily="34" charset="-122"/>
            </a:endParaRPr>
          </a:p>
          <a:p>
            <a:pPr algn="l"/>
            <a:r>
              <a:rPr lang="zh-CN" altLang="en-US" sz="1600">
                <a:latin typeface="微软雅黑" panose="020B0503020204020204" pitchFamily="34" charset="-122"/>
                <a:ea typeface="微软雅黑" panose="020B0503020204020204" pitchFamily="34" charset="-122"/>
              </a:rPr>
              <a:t>　　(3)各国有商业银行、股份制银行、城市商业银行和有条件的城市信用社要为自主创业的毕业生提供小额贷款，并简化程序，提供开户和结算便利，贷款额度在5万元左右。贷款期限最长为两年，到期确定需延长的，可申请延期一次。贷款利息按照中国人民银行公布的贷款利率确定，担保最高限额为担保基金的5倍，期限与贷款期限相同。</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优惠政策</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1" y="871359"/>
            <a:ext cx="5298405" cy="418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FC7B10"/>
                </a:solidFill>
                <a:latin typeface="方正超粗黑简体" panose="03000509000000000000" pitchFamily="65" charset="-122"/>
                <a:ea typeface="方正超粗黑简体" panose="03000509000000000000" pitchFamily="65" charset="-122"/>
              </a:rPr>
              <a:t>优惠政策</a:t>
            </a:r>
            <a:r>
              <a:rPr lang="en-US" altLang="zh-CN" sz="2800" b="1" dirty="0" smtClean="0">
                <a:solidFill>
                  <a:srgbClr val="FC7B10"/>
                </a:solidFill>
                <a:latin typeface="方正超粗黑简体" panose="03000509000000000000" pitchFamily="65" charset="-122"/>
                <a:ea typeface="方正超粗黑简体" panose="03000509000000000000" pitchFamily="65" charset="-122"/>
              </a:rPr>
              <a:t>-</a:t>
            </a:r>
            <a:endParaRPr lang="zh-CN" altLang="en-US" sz="2800" b="1" dirty="0" smtClean="0">
              <a:solidFill>
                <a:srgbClr val="FC7B10"/>
              </a:solidFill>
              <a:latin typeface="方正超粗黑简体" panose="03000509000000000000" pitchFamily="65" charset="-122"/>
              <a:ea typeface="方正超粗黑简体" panose="03000509000000000000" pitchFamily="65" charset="-122"/>
            </a:endParaRPr>
          </a:p>
          <a:p>
            <a:endParaRPr lang="zh-CN" altLang="en-US" sz="2800" b="1" dirty="0">
              <a:solidFill>
                <a:srgbClr val="FC7B10"/>
              </a:solidFill>
              <a:latin typeface="方正超粗黑简体" panose="03000509000000000000" pitchFamily="65" charset="-122"/>
              <a:ea typeface="方正超粗黑简体" panose="03000509000000000000" pitchFamily="65" charset="-122"/>
            </a:endParaRPr>
          </a:p>
        </p:txBody>
      </p:sp>
      <p:sp>
        <p:nvSpPr>
          <p:cNvPr id="10" name="矩形 9"/>
          <p:cNvSpPr/>
          <p:nvPr/>
        </p:nvSpPr>
        <p:spPr>
          <a:xfrm>
            <a:off x="336948" y="1541105"/>
            <a:ext cx="5400599" cy="3969385"/>
          </a:xfrm>
          <a:prstGeom prst="rect">
            <a:avLst/>
          </a:prstGeom>
          <a:ln>
            <a:noFill/>
          </a:ln>
        </p:spPr>
        <p:txBody>
          <a:bodyPr wrap="square">
            <a:spAutoFit/>
          </a:bodyPr>
          <a:lstStyle/>
          <a:p>
            <a:pPr algn="just" fontAlgn="base">
              <a:lnSpc>
                <a:spcPct val="200000"/>
              </a:lnSpc>
            </a:pPr>
            <a:r>
              <a:rPr sz="1400" dirty="0">
                <a:latin typeface="微软雅黑" panose="020B0503020204020204" pitchFamily="34" charset="-122"/>
                <a:ea typeface="微软雅黑" panose="020B0503020204020204" pitchFamily="34" charset="-122"/>
              </a:rPr>
              <a:t>　(1)大学生创业贷申请者年满十八周岁，具有合法有效身份证明和贷款行所在地合法居住证明，有固定的住所或营业场所;</a:t>
            </a:r>
            <a:endParaRPr sz="1400" dirty="0">
              <a:latin typeface="微软雅黑" panose="020B0503020204020204" pitchFamily="34" charset="-122"/>
              <a:ea typeface="微软雅黑" panose="020B0503020204020204" pitchFamily="34" charset="-122"/>
            </a:endParaRPr>
          </a:p>
          <a:p>
            <a:pPr algn="just" fontAlgn="base">
              <a:lnSpc>
                <a:spcPct val="200000"/>
              </a:lnSpc>
            </a:pPr>
            <a:r>
              <a:rPr sz="1400" dirty="0">
                <a:latin typeface="微软雅黑" panose="020B0503020204020204" pitchFamily="34" charset="-122"/>
                <a:ea typeface="微软雅黑" panose="020B0503020204020204" pitchFamily="34" charset="-122"/>
              </a:rPr>
              <a:t>　(2)大学生创业贷款申请者持有工商行政管理机关核发的营业执照及相关行业的经营许可证，从事正当的生产经营活动，有稳定的收入和还本付息的能力;</a:t>
            </a:r>
            <a:endParaRPr sz="1400" dirty="0">
              <a:latin typeface="微软雅黑" panose="020B0503020204020204" pitchFamily="34" charset="-122"/>
              <a:ea typeface="微软雅黑" panose="020B0503020204020204" pitchFamily="34" charset="-122"/>
            </a:endParaRPr>
          </a:p>
          <a:p>
            <a:pPr algn="just" fontAlgn="base">
              <a:lnSpc>
                <a:spcPct val="200000"/>
              </a:lnSpc>
            </a:pPr>
            <a:r>
              <a:rPr sz="1400" dirty="0">
                <a:latin typeface="微软雅黑" panose="020B0503020204020204" pitchFamily="34" charset="-122"/>
                <a:ea typeface="微软雅黑" panose="020B0503020204020204" pitchFamily="34" charset="-122"/>
              </a:rPr>
              <a:t>　(3)大学生创业贷款申请者投资项目已有一定的自有资金;</a:t>
            </a:r>
            <a:endParaRPr sz="1400" dirty="0">
              <a:latin typeface="微软雅黑" panose="020B0503020204020204" pitchFamily="34" charset="-122"/>
              <a:ea typeface="微软雅黑" panose="020B0503020204020204" pitchFamily="34" charset="-122"/>
            </a:endParaRPr>
          </a:p>
          <a:p>
            <a:pPr algn="just" fontAlgn="base">
              <a:lnSpc>
                <a:spcPct val="200000"/>
              </a:lnSpc>
            </a:pPr>
            <a:r>
              <a:rPr sz="1400" dirty="0">
                <a:latin typeface="微软雅黑" panose="020B0503020204020204" pitchFamily="34" charset="-122"/>
                <a:ea typeface="微软雅黑" panose="020B0503020204020204" pitchFamily="34" charset="-122"/>
              </a:rPr>
              <a:t>　(4)大学生创业贷款用途符合国家有关法律和银行信贷政策规定，不允许用于股本权益性投资;</a:t>
            </a:r>
            <a:endParaRPr sz="1400" dirty="0">
              <a:latin typeface="微软雅黑" panose="020B0503020204020204" pitchFamily="34" charset="-122"/>
              <a:ea typeface="微软雅黑" panose="020B0503020204020204" pitchFamily="34" charset="-122"/>
            </a:endParaRPr>
          </a:p>
          <a:p>
            <a:pPr algn="just" fontAlgn="base">
              <a:lnSpc>
                <a:spcPct val="200000"/>
              </a:lnSpc>
            </a:pPr>
            <a:r>
              <a:rPr sz="1400" dirty="0">
                <a:latin typeface="微软雅黑" panose="020B0503020204020204" pitchFamily="34" charset="-122"/>
                <a:ea typeface="微软雅黑" panose="020B0503020204020204" pitchFamily="34" charset="-122"/>
              </a:rPr>
              <a:t>　(5)在银行开立结算帐户，营业收入经过银行结算。</a:t>
            </a:r>
            <a:endParaRPr sz="14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6207125" y="1424305"/>
            <a:ext cx="5365115" cy="4769485"/>
          </a:xfrm>
          <a:prstGeom prst="rect">
            <a:avLst/>
          </a:prstGeom>
          <a:noFill/>
        </p:spPr>
        <p:txBody>
          <a:bodyPr wrap="square" rtlCol="0">
            <a:spAutoFit/>
          </a:bodyPr>
          <a:p>
            <a:pPr algn="l"/>
            <a:r>
              <a:rPr lang="zh-CN" altLang="en-US" sz="1600">
                <a:latin typeface="微软雅黑" panose="020B0503020204020204" pitchFamily="34" charset="-122"/>
                <a:ea typeface="微软雅黑" panose="020B0503020204020204" pitchFamily="34" charset="-122"/>
              </a:rPr>
              <a:t>　　(1)大学毕业生在毕业后两年内自主创业，到创业实体所在地的工商部门办理营业执照，注册资金(本)在50万元以下的，允许分期到位，首期到位资金不低于注册资本的10%(出资额不低于3万元)，1年内实缴注册资本追加到50%以上，余款可在3年内分期到位。</a:t>
            </a:r>
            <a:endParaRPr lang="zh-CN" altLang="en-US" sz="1600">
              <a:latin typeface="微软雅黑" panose="020B0503020204020204" pitchFamily="34" charset="-122"/>
              <a:ea typeface="微软雅黑" panose="020B0503020204020204" pitchFamily="34" charset="-122"/>
            </a:endParaRPr>
          </a:p>
          <a:p>
            <a:pPr algn="l"/>
            <a:r>
              <a:rPr lang="zh-CN" altLang="en-US" sz="1600">
                <a:latin typeface="微软雅黑" panose="020B0503020204020204" pitchFamily="34" charset="-122"/>
                <a:ea typeface="微软雅黑" panose="020B0503020204020204" pitchFamily="34" charset="-122"/>
              </a:rPr>
              <a:t>　　(2)大学毕业生新办咨询业、信息业、技术服务业的企业或经营单位，经税务部门批准，免征企业所得税两年;新办从事交通运输、邮电通讯的企业或经营单位，经税务部门批准，第一年免征企业所得税，第二年减半征收企业所得税;新办从事公用事业、商业、物资业、对外贸易业、旅游业、物流业、仓储业、居民服务业、饮食业、教育文化事业、卫生事业的企业或经营单位，经税务部门批准，免征企业所得税一年。</a:t>
            </a:r>
            <a:endParaRPr lang="zh-CN" altLang="en-US" sz="1600">
              <a:latin typeface="微软雅黑" panose="020B0503020204020204" pitchFamily="34" charset="-122"/>
              <a:ea typeface="微软雅黑" panose="020B0503020204020204" pitchFamily="34" charset="-122"/>
            </a:endParaRPr>
          </a:p>
          <a:p>
            <a:pPr algn="l"/>
            <a:r>
              <a:rPr lang="zh-CN" altLang="en-US" sz="1600">
                <a:latin typeface="微软雅黑" panose="020B0503020204020204" pitchFamily="34" charset="-122"/>
                <a:ea typeface="微软雅黑" panose="020B0503020204020204" pitchFamily="34" charset="-122"/>
              </a:rPr>
              <a:t>　　(3)各国有商业银行、股份制银行、城市商业银行和有条件的城市信用社要为自主创业的毕业生提供小额贷款，并简化程序，提供开户和结算便利，贷款额度在5万元左右。贷款期限最长为两年，到期确定需延长的，可申请延期一次。贷款利息按照中国人民银行公布的贷款利率确定，担保最高限额为担保基金的5倍，期限与贷款期限相同。</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优惠政策</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0" y="850265"/>
            <a:ext cx="6494780" cy="3441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FC7B10"/>
                </a:solidFill>
                <a:latin typeface="方正超粗黑简体" panose="03000509000000000000" pitchFamily="65" charset="-122"/>
                <a:ea typeface="方正超粗黑简体" panose="03000509000000000000" pitchFamily="65" charset="-122"/>
              </a:rPr>
              <a:t>优惠政策</a:t>
            </a:r>
            <a:r>
              <a:rPr lang="en-US" altLang="zh-CN" sz="2800" b="1" dirty="0" smtClean="0">
                <a:solidFill>
                  <a:srgbClr val="FC7B10"/>
                </a:solidFill>
                <a:latin typeface="方正超粗黑简体" panose="03000509000000000000" pitchFamily="65" charset="-122"/>
                <a:ea typeface="方正超粗黑简体" panose="03000509000000000000" pitchFamily="65" charset="-122"/>
              </a:rPr>
              <a:t>-</a:t>
            </a:r>
            <a:r>
              <a:rPr lang="zh-CN" altLang="en-US" sz="2800" b="1" dirty="0" smtClean="0">
                <a:solidFill>
                  <a:srgbClr val="FC7B10"/>
                </a:solidFill>
                <a:latin typeface="方正超粗黑简体" panose="03000509000000000000" pitchFamily="65" charset="-122"/>
                <a:ea typeface="方正超粗黑简体" panose="03000509000000000000" pitchFamily="65" charset="-122"/>
              </a:rPr>
              <a:t>智汇郑州  青年人才储备计划</a:t>
            </a:r>
            <a:endParaRPr lang="zh-CN" altLang="en-US" sz="2800" b="1" dirty="0" smtClean="0">
              <a:solidFill>
                <a:srgbClr val="FC7B10"/>
              </a:solidFill>
              <a:latin typeface="方正超粗黑简体" panose="03000509000000000000" pitchFamily="65" charset="-122"/>
              <a:ea typeface="方正超粗黑简体" panose="03000509000000000000" pitchFamily="65" charset="-122"/>
            </a:endParaRPr>
          </a:p>
          <a:p>
            <a:endParaRPr lang="zh-CN" altLang="en-US" sz="2800" b="1" dirty="0">
              <a:solidFill>
                <a:srgbClr val="FC7B10"/>
              </a:solidFill>
              <a:latin typeface="方正超粗黑简体" panose="03000509000000000000" pitchFamily="65" charset="-122"/>
              <a:ea typeface="方正超粗黑简体" panose="03000509000000000000" pitchFamily="65" charset="-122"/>
            </a:endParaRPr>
          </a:p>
        </p:txBody>
      </p:sp>
      <p:sp>
        <p:nvSpPr>
          <p:cNvPr id="10" name="矩形 9"/>
          <p:cNvSpPr/>
          <p:nvPr/>
        </p:nvSpPr>
        <p:spPr>
          <a:xfrm>
            <a:off x="337185" y="1541145"/>
            <a:ext cx="11473815" cy="3538220"/>
          </a:xfrm>
          <a:prstGeom prst="rect">
            <a:avLst/>
          </a:prstGeom>
          <a:ln>
            <a:noFill/>
          </a:ln>
        </p:spPr>
        <p:txBody>
          <a:bodyPr wrap="square">
            <a:spAutoFit/>
          </a:bodyPr>
          <a:lstStyle/>
          <a:p>
            <a:pPr algn="just" fontAlgn="base">
              <a:lnSpc>
                <a:spcPct val="200000"/>
              </a:lnSpc>
            </a:pPr>
            <a:r>
              <a:rPr lang="en-US" sz="1600" dirty="0">
                <a:latin typeface="微软雅黑" panose="020B0503020204020204" pitchFamily="34" charset="-122"/>
                <a:ea typeface="微软雅黑" panose="020B0503020204020204" pitchFamily="34" charset="-122"/>
              </a:rPr>
              <a:t>2017</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11</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24</a:t>
            </a:r>
            <a:r>
              <a:rPr lang="zh-CN" altLang="en-US" sz="1600" dirty="0">
                <a:latin typeface="微软雅黑" panose="020B0503020204020204" pitchFamily="34" charset="-122"/>
                <a:ea typeface="微软雅黑" panose="020B0503020204020204" pitchFamily="34" charset="-122"/>
              </a:rPr>
              <a:t>日：</a:t>
            </a:r>
            <a:r>
              <a:rPr sz="1600" dirty="0">
                <a:latin typeface="微软雅黑" panose="020B0503020204020204" pitchFamily="34" charset="-122"/>
                <a:ea typeface="微软雅黑" panose="020B0503020204020204" pitchFamily="34" charset="-122"/>
              </a:rPr>
              <a:t>着眼培养国家中心城市建设后备人才队伍，每年吸引20万名高校毕业生在郑创新创业。出台青年人才普惠性支持政策，对新引进落户的全日制博士研究生、35岁以下的硕士研究生、本科毕业生和技工院校预备技师（技师），三年内按每人每月1500元、1000元、500元的标准发放生活补贴；落户后暂未就业或创业的，按上述标准发放6个月的生活补贴；对符合上述条件的博士、硕士和“双一流”建设高校的本科毕业生，在郑首次购房分别给予10万元、5万元、2万元购房补贴。高校毕业生初始创业，正常经营3个月以上的，可享受1万元一次性创业补贴；初创企业可申请参加我市举办的创业大赛，优秀企业可获得2万—10万元创业奖励。实施青年人才国际化培养计划，每年资助一批青年优秀人才赴国（境）外学习进修，根据培养时间和层次给予3万—10万元资助。</a:t>
            </a:r>
            <a:endParaRPr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12195175" cy="2204864"/>
          </a:xfrm>
          <a:prstGeom prst="rect">
            <a:avLst/>
          </a:prstGeom>
          <a:blipFill>
            <a:blip r:embed="rId1">
              <a:extLst>
                <a:ext uri="{BEBA8EAE-BF5A-486C-A8C5-ECC9F3942E4B}">
                  <a14:imgProps xmlns:a14="http://schemas.microsoft.com/office/drawing/2010/main">
                    <a14:imgLayer r:embed="rId2">
                      <a14:imgEffect>
                        <a14:brightnessContrast bright="7000"/>
                      </a14:imgEffect>
                      <a14:imgEffect>
                        <a14:sharpenSoften amount="-100000"/>
                      </a14:imgEffect>
                    </a14:imgLayer>
                  </a14:imgProps>
                </a:ext>
              </a:extLst>
            </a:blip>
            <a:srcRect/>
            <a:stretch>
              <a:fillRect l="-927" t="-87967" r="-326" b="-1336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六边形 42"/>
          <p:cNvSpPr/>
          <p:nvPr/>
        </p:nvSpPr>
        <p:spPr>
          <a:xfrm>
            <a:off x="4840235" y="1102432"/>
            <a:ext cx="2505879" cy="2160240"/>
          </a:xfrm>
          <a:prstGeom prst="hexagon">
            <a:avLst/>
          </a:prstGeom>
          <a:solidFill>
            <a:srgbClr val="FC7B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822" y="2232248"/>
            <a:ext cx="12218268" cy="465313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822" y="2204864"/>
            <a:ext cx="12203995"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5095236" y="1340768"/>
            <a:ext cx="2004703" cy="1728192"/>
          </a:xfrm>
          <a:prstGeom prst="hexagon">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4"/>
          <p:cNvSpPr txBox="1"/>
          <p:nvPr/>
        </p:nvSpPr>
        <p:spPr>
          <a:xfrm>
            <a:off x="5305499" y="1997968"/>
            <a:ext cx="169363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5400" dirty="0" smtClean="0">
                <a:solidFill>
                  <a:schemeClr val="bg1"/>
                </a:solidFill>
                <a:latin typeface="方正超粗黑简体" panose="03000509000000000000" pitchFamily="65" charset="-122"/>
                <a:ea typeface="方正超粗黑简体" panose="03000509000000000000" pitchFamily="65" charset="-122"/>
              </a:rPr>
              <a:t>目录</a:t>
            </a:r>
            <a:endParaRPr lang="en-US" altLang="zh-CN" sz="5400" dirty="0" smtClean="0">
              <a:solidFill>
                <a:schemeClr val="bg1"/>
              </a:solidFill>
              <a:latin typeface="方正超粗黑简体" panose="03000509000000000000" pitchFamily="65" charset="-122"/>
              <a:ea typeface="方正超粗黑简体" panose="03000509000000000000" pitchFamily="65" charset="-122"/>
            </a:endParaRPr>
          </a:p>
          <a:p>
            <a:r>
              <a:rPr lang="en-US" altLang="zh-CN" sz="2000" b="1" dirty="0">
                <a:solidFill>
                  <a:schemeClr val="bg1"/>
                </a:solidFill>
                <a:latin typeface="方正超粗黑简体" panose="03000509000000000000" pitchFamily="65" charset="-122"/>
                <a:ea typeface="方正超粗黑简体" panose="03000509000000000000" pitchFamily="65" charset="-122"/>
              </a:rPr>
              <a:t>CONTENTS</a:t>
            </a:r>
            <a:endParaRPr lang="zh-CN" altLang="en-US" sz="2000" dirty="0">
              <a:solidFill>
                <a:schemeClr val="bg1"/>
              </a:solidFill>
              <a:latin typeface="方正超粗黑简体" panose="03000509000000000000" pitchFamily="65" charset="-122"/>
              <a:ea typeface="方正超粗黑简体" panose="03000509000000000000" pitchFamily="65" charset="-122"/>
            </a:endParaRPr>
          </a:p>
          <a:p>
            <a:pPr algn="l"/>
            <a:endParaRPr lang="zh-CN" altLang="en-US" sz="5400" dirty="0">
              <a:solidFill>
                <a:schemeClr val="bg1"/>
              </a:solidFill>
              <a:latin typeface="方正超粗黑简体" panose="03000509000000000000" pitchFamily="65" charset="-122"/>
              <a:ea typeface="方正超粗黑简体" panose="03000509000000000000" pitchFamily="65" charset="-122"/>
            </a:endParaRPr>
          </a:p>
        </p:txBody>
      </p:sp>
      <p:sp>
        <p:nvSpPr>
          <p:cNvPr id="11" name="标题 4"/>
          <p:cNvSpPr txBox="1"/>
          <p:nvPr/>
        </p:nvSpPr>
        <p:spPr>
          <a:xfrm>
            <a:off x="5340061" y="1988840"/>
            <a:ext cx="169363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dirty="0">
              <a:solidFill>
                <a:schemeClr val="bg1"/>
              </a:solidFill>
              <a:latin typeface="方正超粗黑简体" panose="03000509000000000000" pitchFamily="65" charset="-122"/>
              <a:ea typeface="方正超粗黑简体" panose="03000509000000000000" pitchFamily="65" charset="-122"/>
            </a:endParaRPr>
          </a:p>
        </p:txBody>
      </p:sp>
      <p:sp>
        <p:nvSpPr>
          <p:cNvPr id="145" name="标题 4"/>
          <p:cNvSpPr txBox="1"/>
          <p:nvPr/>
        </p:nvSpPr>
        <p:spPr>
          <a:xfrm>
            <a:off x="2353171" y="4744425"/>
            <a:ext cx="1512168"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latin typeface="微软雅黑" panose="020B0503020204020204" pitchFamily="34" charset="-122"/>
                <a:ea typeface="微软雅黑" panose="020B0503020204020204" pitchFamily="34" charset="-122"/>
              </a:rPr>
              <a:t>创业原因</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46" name="六边形 145"/>
          <p:cNvSpPr/>
          <p:nvPr/>
        </p:nvSpPr>
        <p:spPr>
          <a:xfrm>
            <a:off x="4297388" y="3655177"/>
            <a:ext cx="1224136" cy="105529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标题 4"/>
          <p:cNvSpPr txBox="1"/>
          <p:nvPr/>
        </p:nvSpPr>
        <p:spPr>
          <a:xfrm>
            <a:off x="3865340" y="4744425"/>
            <a:ext cx="2232247"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latin typeface="微软雅黑" panose="020B0503020204020204" pitchFamily="34" charset="-122"/>
                <a:ea typeface="微软雅黑" panose="020B0503020204020204" pitchFamily="34" charset="-122"/>
              </a:rPr>
              <a:t>优惠政策</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48" name="组合 34"/>
          <p:cNvGrpSpPr/>
          <p:nvPr/>
        </p:nvGrpSpPr>
        <p:grpSpPr bwMode="auto">
          <a:xfrm>
            <a:off x="4490334" y="3776525"/>
            <a:ext cx="838242" cy="742624"/>
            <a:chOff x="0" y="0"/>
            <a:chExt cx="1638834" cy="1453552"/>
          </a:xfrm>
        </p:grpSpPr>
        <p:sp>
          <p:nvSpPr>
            <p:cNvPr id="149" name="椭圆形标注 1"/>
            <p:cNvSpPr>
              <a:spLocks noChangeArrowheads="1"/>
            </p:cNvSpPr>
            <p:nvPr/>
          </p:nvSpPr>
          <p:spPr bwMode="auto">
            <a:xfrm>
              <a:off x="0" y="336451"/>
              <a:ext cx="936579" cy="756848"/>
            </a:xfrm>
            <a:custGeom>
              <a:avLst/>
              <a:gdLst>
                <a:gd name="T0" fmla="*/ 0 w 936579"/>
                <a:gd name="T1" fmla="*/ 756848 h 756848"/>
                <a:gd name="T2" fmla="*/ 156202 w 936579"/>
                <a:gd name="T3" fmla="*/ 524675 h 756848"/>
                <a:gd name="T4" fmla="*/ 255476 w 936579"/>
                <a:gd name="T5" fmla="*/ 39368 h 756848"/>
                <a:gd name="T6" fmla="*/ 729265 w 936579"/>
                <a:gd name="T7" fmla="*/ 49965 h 756848"/>
                <a:gd name="T8" fmla="*/ 776286 w 936579"/>
                <a:gd name="T9" fmla="*/ 540977 h 756848"/>
                <a:gd name="T10" fmla="*/ 300887 w 936579"/>
                <a:gd name="T11" fmla="*/ 590215 h 756848"/>
                <a:gd name="T12" fmla="*/ 0 w 936579"/>
                <a:gd name="T13" fmla="*/ 756848 h 756848"/>
                <a:gd name="T14" fmla="*/ 0 60000 65536"/>
                <a:gd name="T15" fmla="*/ 0 60000 65536"/>
                <a:gd name="T16" fmla="*/ 0 60000 65536"/>
                <a:gd name="T17" fmla="*/ 0 60000 65536"/>
                <a:gd name="T18" fmla="*/ 0 60000 65536"/>
                <a:gd name="T19" fmla="*/ 0 60000 65536"/>
                <a:gd name="T20" fmla="*/ 0 60000 65536"/>
                <a:gd name="T21" fmla="*/ 0 w 936579"/>
                <a:gd name="T22" fmla="*/ 0 h 756848"/>
                <a:gd name="T23" fmla="*/ 936579 w 936579"/>
                <a:gd name="T24" fmla="*/ 756848 h 7568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6579" h="756848">
                  <a:moveTo>
                    <a:pt x="0" y="756848"/>
                  </a:moveTo>
                  <a:cubicBezTo>
                    <a:pt x="93342" y="676282"/>
                    <a:pt x="148585" y="633816"/>
                    <a:pt x="156202" y="524675"/>
                  </a:cubicBezTo>
                  <a:cubicBezTo>
                    <a:pt x="-58092" y="380751"/>
                    <a:pt x="-8656" y="139080"/>
                    <a:pt x="255476" y="39368"/>
                  </a:cubicBezTo>
                  <a:cubicBezTo>
                    <a:pt x="404009" y="-16704"/>
                    <a:pt x="586606" y="-12620"/>
                    <a:pt x="729265" y="49965"/>
                  </a:cubicBezTo>
                  <a:cubicBezTo>
                    <a:pt x="984809" y="162074"/>
                    <a:pt x="1008338" y="407774"/>
                    <a:pt x="776286" y="540977"/>
                  </a:cubicBezTo>
                  <a:cubicBezTo>
                    <a:pt x="644509" y="616620"/>
                    <a:pt x="460430" y="635685"/>
                    <a:pt x="300887" y="590215"/>
                  </a:cubicBezTo>
                  <a:cubicBezTo>
                    <a:pt x="159316" y="753709"/>
                    <a:pt x="108234" y="745754"/>
                    <a:pt x="0" y="756848"/>
                  </a:cubicBez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0" name="任意多边形 36"/>
            <p:cNvSpPr>
              <a:spLocks noChangeArrowheads="1"/>
            </p:cNvSpPr>
            <p:nvPr/>
          </p:nvSpPr>
          <p:spPr bwMode="auto">
            <a:xfrm flipH="1">
              <a:off x="708027" y="0"/>
              <a:ext cx="930807" cy="756848"/>
            </a:xfrm>
            <a:custGeom>
              <a:avLst/>
              <a:gdLst>
                <a:gd name="T0" fmla="*/ 494573 w 930807"/>
                <a:gd name="T1" fmla="*/ 170 h 756848"/>
                <a:gd name="T2" fmla="*/ 255476 w 930807"/>
                <a:gd name="T3" fmla="*/ 39368 h 756848"/>
                <a:gd name="T4" fmla="*/ 156202 w 930807"/>
                <a:gd name="T5" fmla="*/ 524675 h 756848"/>
                <a:gd name="T6" fmla="*/ 0 w 930807"/>
                <a:gd name="T7" fmla="*/ 756848 h 756848"/>
                <a:gd name="T8" fmla="*/ 300887 w 930807"/>
                <a:gd name="T9" fmla="*/ 590215 h 756848"/>
                <a:gd name="T10" fmla="*/ 548999 w 930807"/>
                <a:gd name="T11" fmla="*/ 611014 h 756848"/>
                <a:gd name="T12" fmla="*/ 596549 w 930807"/>
                <a:gd name="T13" fmla="*/ 601477 h 756848"/>
                <a:gd name="T14" fmla="*/ 613661 w 930807"/>
                <a:gd name="T15" fmla="*/ 533394 h 756848"/>
                <a:gd name="T16" fmla="*/ 865483 w 930807"/>
                <a:gd name="T17" fmla="*/ 295111 h 756848"/>
                <a:gd name="T18" fmla="*/ 930807 w 930807"/>
                <a:gd name="T19" fmla="*/ 269335 h 756848"/>
                <a:gd name="T20" fmla="*/ 917628 w 930807"/>
                <a:gd name="T21" fmla="*/ 219469 h 756848"/>
                <a:gd name="T22" fmla="*/ 729265 w 930807"/>
                <a:gd name="T23" fmla="*/ 49965 h 756848"/>
                <a:gd name="T24" fmla="*/ 494573 w 930807"/>
                <a:gd name="T25" fmla="*/ 170 h 7568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0807"/>
                <a:gd name="T40" fmla="*/ 0 h 756848"/>
                <a:gd name="T41" fmla="*/ 930807 w 930807"/>
                <a:gd name="T42" fmla="*/ 756848 h 7568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0807" h="756848">
                  <a:moveTo>
                    <a:pt x="494573" y="170"/>
                  </a:moveTo>
                  <a:cubicBezTo>
                    <a:pt x="412525" y="-1665"/>
                    <a:pt x="329743" y="11332"/>
                    <a:pt x="255476" y="39368"/>
                  </a:cubicBezTo>
                  <a:cubicBezTo>
                    <a:pt x="-8656" y="139080"/>
                    <a:pt x="-58092" y="380751"/>
                    <a:pt x="156202" y="524675"/>
                  </a:cubicBezTo>
                  <a:cubicBezTo>
                    <a:pt x="148585" y="633816"/>
                    <a:pt x="93342" y="676282"/>
                    <a:pt x="0" y="756848"/>
                  </a:cubicBezTo>
                  <a:cubicBezTo>
                    <a:pt x="108234" y="745754"/>
                    <a:pt x="159316" y="753709"/>
                    <a:pt x="300887" y="590215"/>
                  </a:cubicBezTo>
                  <a:cubicBezTo>
                    <a:pt x="380659" y="612950"/>
                    <a:pt x="466564" y="619551"/>
                    <a:pt x="548999" y="611014"/>
                  </a:cubicBezTo>
                  <a:lnTo>
                    <a:pt x="596549" y="601477"/>
                  </a:lnTo>
                  <a:lnTo>
                    <a:pt x="613661" y="533394"/>
                  </a:lnTo>
                  <a:cubicBezTo>
                    <a:pt x="652875" y="439719"/>
                    <a:pt x="737369" y="354211"/>
                    <a:pt x="865483" y="295111"/>
                  </a:cubicBezTo>
                  <a:lnTo>
                    <a:pt x="930807" y="269335"/>
                  </a:lnTo>
                  <a:lnTo>
                    <a:pt x="917628" y="219469"/>
                  </a:lnTo>
                  <a:cubicBezTo>
                    <a:pt x="888296" y="152833"/>
                    <a:pt x="825094" y="92006"/>
                    <a:pt x="729265" y="49965"/>
                  </a:cubicBezTo>
                  <a:cubicBezTo>
                    <a:pt x="657936" y="18673"/>
                    <a:pt x="576622" y="2005"/>
                    <a:pt x="494573" y="170"/>
                  </a:cubicBez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1" name="任意多边形 37"/>
            <p:cNvSpPr>
              <a:spLocks noChangeArrowheads="1"/>
            </p:cNvSpPr>
            <p:nvPr/>
          </p:nvSpPr>
          <p:spPr bwMode="auto">
            <a:xfrm>
              <a:off x="430224" y="696874"/>
              <a:ext cx="1203267" cy="756678"/>
            </a:xfrm>
            <a:custGeom>
              <a:avLst/>
              <a:gdLst>
                <a:gd name="T0" fmla="*/ 635401 w 1203266"/>
                <a:gd name="T1" fmla="*/ 0 h 756678"/>
                <a:gd name="T2" fmla="*/ 936920 w 1203266"/>
                <a:gd name="T3" fmla="*/ 49795 h 756678"/>
                <a:gd name="T4" fmla="*/ 997330 w 1203266"/>
                <a:gd name="T5" fmla="*/ 540807 h 756678"/>
                <a:gd name="T6" fmla="*/ 386563 w 1203266"/>
                <a:gd name="T7" fmla="*/ 590045 h 756678"/>
                <a:gd name="T8" fmla="*/ 0 w 1203266"/>
                <a:gd name="T9" fmla="*/ 756678 h 756678"/>
                <a:gd name="T10" fmla="*/ 200680 w 1203266"/>
                <a:gd name="T11" fmla="*/ 524505 h 756678"/>
                <a:gd name="T12" fmla="*/ 56741 w 1203266"/>
                <a:gd name="T13" fmla="*/ 401980 h 756678"/>
                <a:gd name="T14" fmla="*/ 49379 w 1203266"/>
                <a:gd name="T15" fmla="*/ 382854 h 756678"/>
                <a:gd name="T16" fmla="*/ 102342 w 1203266"/>
                <a:gd name="T17" fmla="*/ 379683 h 756678"/>
                <a:gd name="T18" fmla="*/ 406202 w 1203266"/>
                <a:gd name="T19" fmla="*/ 281228 h 756678"/>
                <a:gd name="T20" fmla="*/ 612724 w 1203266"/>
                <a:gd name="T21" fmla="*/ 22095 h 756678"/>
                <a:gd name="T22" fmla="*/ 614126 w 1203266"/>
                <a:gd name="T23" fmla="*/ 1136 h 7566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3266"/>
                <a:gd name="T37" fmla="*/ 0 h 756678"/>
                <a:gd name="T38" fmla="*/ 1203266 w 1203266"/>
                <a:gd name="T39" fmla="*/ 756678 h 7566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3266" h="756678">
                  <a:moveTo>
                    <a:pt x="635401" y="0"/>
                  </a:moveTo>
                  <a:cubicBezTo>
                    <a:pt x="740812" y="1836"/>
                    <a:pt x="845279" y="18503"/>
                    <a:pt x="936920" y="49795"/>
                  </a:cubicBezTo>
                  <a:cubicBezTo>
                    <a:pt x="1265228" y="161904"/>
                    <a:pt x="1295457" y="407604"/>
                    <a:pt x="997330" y="540807"/>
                  </a:cubicBezTo>
                  <a:cubicBezTo>
                    <a:pt x="828030" y="616450"/>
                    <a:pt x="591535" y="635515"/>
                    <a:pt x="386563" y="590045"/>
                  </a:cubicBezTo>
                  <a:cubicBezTo>
                    <a:pt x="204681" y="753539"/>
                    <a:pt x="139053" y="745584"/>
                    <a:pt x="0" y="756678"/>
                  </a:cubicBezTo>
                  <a:cubicBezTo>
                    <a:pt x="119921" y="676112"/>
                    <a:pt x="190894" y="633646"/>
                    <a:pt x="200680" y="524505"/>
                  </a:cubicBezTo>
                  <a:cubicBezTo>
                    <a:pt x="131852" y="488524"/>
                    <a:pt x="84200" y="446434"/>
                    <a:pt x="56741" y="401980"/>
                  </a:cubicBezTo>
                  <a:lnTo>
                    <a:pt x="49379" y="382854"/>
                  </a:lnTo>
                  <a:lnTo>
                    <a:pt x="102342" y="379683"/>
                  </a:lnTo>
                  <a:cubicBezTo>
                    <a:pt x="212549" y="367681"/>
                    <a:pt x="318116" y="334396"/>
                    <a:pt x="406202" y="281228"/>
                  </a:cubicBezTo>
                  <a:cubicBezTo>
                    <a:pt x="522539" y="211009"/>
                    <a:pt x="590825" y="118550"/>
                    <a:pt x="612724" y="22095"/>
                  </a:cubicBezTo>
                  <a:lnTo>
                    <a:pt x="614126" y="1136"/>
                  </a:ln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sp>
        <p:nvSpPr>
          <p:cNvPr id="155" name="标题 4"/>
          <p:cNvSpPr txBox="1"/>
          <p:nvPr/>
        </p:nvSpPr>
        <p:spPr>
          <a:xfrm>
            <a:off x="5809555" y="4744425"/>
            <a:ext cx="2232247"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latin typeface="微软雅黑" panose="020B0503020204020204" pitchFamily="34" charset="-122"/>
                <a:ea typeface="微软雅黑" panose="020B0503020204020204" pitchFamily="34" charset="-122"/>
              </a:rPr>
              <a:t>必备技能</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79" name="六边形 178"/>
          <p:cNvSpPr/>
          <p:nvPr/>
        </p:nvSpPr>
        <p:spPr>
          <a:xfrm>
            <a:off x="2497188" y="3655177"/>
            <a:ext cx="1224136" cy="1055290"/>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0" name="组合 51"/>
          <p:cNvGrpSpPr/>
          <p:nvPr/>
        </p:nvGrpSpPr>
        <p:grpSpPr bwMode="auto">
          <a:xfrm>
            <a:off x="2899016" y="3693739"/>
            <a:ext cx="420479" cy="978165"/>
            <a:chOff x="0" y="0"/>
            <a:chExt cx="431004" cy="1002648"/>
          </a:xfrm>
        </p:grpSpPr>
        <p:sp>
          <p:nvSpPr>
            <p:cNvPr id="181" name="椭圆 42"/>
            <p:cNvSpPr>
              <a:spLocks noChangeArrowheads="1"/>
            </p:cNvSpPr>
            <p:nvPr/>
          </p:nvSpPr>
          <p:spPr bwMode="auto">
            <a:xfrm>
              <a:off x="93928" y="0"/>
              <a:ext cx="233381" cy="233381"/>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2" name="圆角矩形 45"/>
            <p:cNvSpPr>
              <a:spLocks noChangeArrowheads="1"/>
            </p:cNvSpPr>
            <p:nvPr/>
          </p:nvSpPr>
          <p:spPr bwMode="auto">
            <a:xfrm>
              <a:off x="106910" y="605693"/>
              <a:ext cx="92820" cy="395389"/>
            </a:xfrm>
            <a:prstGeom prst="roundRect">
              <a:avLst>
                <a:gd name="adj" fmla="val 37190"/>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3" name="圆角矩形 46"/>
            <p:cNvSpPr>
              <a:spLocks noChangeArrowheads="1"/>
            </p:cNvSpPr>
            <p:nvPr/>
          </p:nvSpPr>
          <p:spPr bwMode="auto">
            <a:xfrm>
              <a:off x="230028" y="607259"/>
              <a:ext cx="92820" cy="395389"/>
            </a:xfrm>
            <a:prstGeom prst="roundRect">
              <a:avLst>
                <a:gd name="adj" fmla="val 37190"/>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84" name="组合 50"/>
            <p:cNvGrpSpPr/>
            <p:nvPr/>
          </p:nvGrpSpPr>
          <p:grpSpPr bwMode="auto">
            <a:xfrm>
              <a:off x="0" y="247694"/>
              <a:ext cx="431004" cy="405064"/>
              <a:chOff x="0" y="0"/>
              <a:chExt cx="488947" cy="405064"/>
            </a:xfrm>
          </p:grpSpPr>
          <p:sp>
            <p:nvSpPr>
              <p:cNvPr id="185" name="圆角矩形 43"/>
              <p:cNvSpPr>
                <a:spLocks noChangeArrowheads="1"/>
              </p:cNvSpPr>
              <p:nvPr/>
            </p:nvSpPr>
            <p:spPr bwMode="auto">
              <a:xfrm>
                <a:off x="0" y="1237"/>
                <a:ext cx="92820" cy="395389"/>
              </a:xfrm>
              <a:prstGeom prst="roundRect">
                <a:avLst>
                  <a:gd name="adj" fmla="val 37190"/>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6" name="圆角矩形 44"/>
              <p:cNvSpPr>
                <a:spLocks noChangeArrowheads="1"/>
              </p:cNvSpPr>
              <p:nvPr/>
            </p:nvSpPr>
            <p:spPr bwMode="auto">
              <a:xfrm>
                <a:off x="396127" y="0"/>
                <a:ext cx="92820" cy="395389"/>
              </a:xfrm>
              <a:prstGeom prst="roundRect">
                <a:avLst>
                  <a:gd name="adj" fmla="val 37190"/>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7" name="圆角矩形 47"/>
              <p:cNvSpPr>
                <a:spLocks noChangeArrowheads="1"/>
              </p:cNvSpPr>
              <p:nvPr/>
            </p:nvSpPr>
            <p:spPr bwMode="auto">
              <a:xfrm>
                <a:off x="25802" y="0"/>
                <a:ext cx="414746" cy="96066"/>
              </a:xfrm>
              <a:prstGeom prst="roundRect">
                <a:avLst>
                  <a:gd name="adj" fmla="val 16667"/>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8" name="矩形 49"/>
              <p:cNvSpPr>
                <a:spLocks noChangeArrowheads="1"/>
              </p:cNvSpPr>
              <p:nvPr/>
            </p:nvSpPr>
            <p:spPr bwMode="auto">
              <a:xfrm>
                <a:off x="121323" y="81064"/>
                <a:ext cx="245039" cy="324000"/>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grpSp>
        <p:nvGrpSpPr>
          <p:cNvPr id="189" name="组合 188"/>
          <p:cNvGrpSpPr/>
          <p:nvPr/>
        </p:nvGrpSpPr>
        <p:grpSpPr>
          <a:xfrm>
            <a:off x="6315908" y="5589239"/>
            <a:ext cx="1219539" cy="205871"/>
            <a:chOff x="1781704" y="5527385"/>
            <a:chExt cx="1219539" cy="205871"/>
          </a:xfrm>
        </p:grpSpPr>
        <p:sp>
          <p:nvSpPr>
            <p:cNvPr id="190" name="矩形 189"/>
            <p:cNvSpPr/>
            <p:nvPr/>
          </p:nvSpPr>
          <p:spPr>
            <a:xfrm>
              <a:off x="1781704" y="5661248"/>
              <a:ext cx="1219539" cy="72008"/>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等腰三角形 190"/>
            <p:cNvSpPr/>
            <p:nvPr/>
          </p:nvSpPr>
          <p:spPr>
            <a:xfrm>
              <a:off x="2328511" y="5527385"/>
              <a:ext cx="120112" cy="133863"/>
            </a:xfrm>
            <a:prstGeom prst="triangle">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六边形 45"/>
          <p:cNvSpPr/>
          <p:nvPr/>
        </p:nvSpPr>
        <p:spPr>
          <a:xfrm>
            <a:off x="6385619" y="3655177"/>
            <a:ext cx="1224136" cy="1055290"/>
          </a:xfrm>
          <a:prstGeom prst="hexagon">
            <a:avLst/>
          </a:prstGeom>
          <a:solidFill>
            <a:srgbClr val="12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标题 4"/>
          <p:cNvSpPr txBox="1"/>
          <p:nvPr/>
        </p:nvSpPr>
        <p:spPr>
          <a:xfrm>
            <a:off x="7969795" y="4744425"/>
            <a:ext cx="2232247"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latin typeface="微软雅黑" panose="020B0503020204020204" pitchFamily="34" charset="-122"/>
                <a:ea typeface="微软雅黑" panose="020B0503020204020204" pitchFamily="34" charset="-122"/>
              </a:rPr>
              <a:t>应该怎么做</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6673651" y="3727185"/>
            <a:ext cx="667300" cy="874518"/>
            <a:chOff x="9482444" y="3727185"/>
            <a:chExt cx="667300" cy="874518"/>
          </a:xfrm>
        </p:grpSpPr>
        <p:sp>
          <p:nvSpPr>
            <p:cNvPr id="49" name="矩形 90"/>
            <p:cNvSpPr>
              <a:spLocks noChangeArrowheads="1"/>
            </p:cNvSpPr>
            <p:nvPr/>
          </p:nvSpPr>
          <p:spPr bwMode="auto">
            <a:xfrm>
              <a:off x="9482444" y="3888343"/>
              <a:ext cx="607114" cy="713360"/>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0" name="矩形 91"/>
            <p:cNvSpPr>
              <a:spLocks noChangeArrowheads="1"/>
            </p:cNvSpPr>
            <p:nvPr/>
          </p:nvSpPr>
          <p:spPr bwMode="auto">
            <a:xfrm>
              <a:off x="9527054" y="3947525"/>
              <a:ext cx="501619" cy="589404"/>
            </a:xfrm>
            <a:prstGeom prst="rect">
              <a:avLst/>
            </a:prstGeom>
            <a:solidFill>
              <a:srgbClr val="12A7AE"/>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 name="矩形 92"/>
            <p:cNvSpPr>
              <a:spLocks noChangeArrowheads="1"/>
            </p:cNvSpPr>
            <p:nvPr/>
          </p:nvSpPr>
          <p:spPr bwMode="auto">
            <a:xfrm>
              <a:off x="9591716" y="4023787"/>
              <a:ext cx="371786" cy="61885"/>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2" name="矩形 93"/>
            <p:cNvSpPr>
              <a:spLocks noChangeArrowheads="1"/>
            </p:cNvSpPr>
            <p:nvPr/>
          </p:nvSpPr>
          <p:spPr bwMode="auto">
            <a:xfrm>
              <a:off x="9591716" y="4149243"/>
              <a:ext cx="371786" cy="61885"/>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3" name="矩形 94"/>
            <p:cNvSpPr>
              <a:spLocks noChangeArrowheads="1"/>
            </p:cNvSpPr>
            <p:nvPr/>
          </p:nvSpPr>
          <p:spPr bwMode="auto">
            <a:xfrm>
              <a:off x="9591716" y="4274699"/>
              <a:ext cx="371786" cy="61885"/>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4" name="矩形 95"/>
            <p:cNvSpPr>
              <a:spLocks noChangeArrowheads="1"/>
            </p:cNvSpPr>
            <p:nvPr/>
          </p:nvSpPr>
          <p:spPr bwMode="auto">
            <a:xfrm>
              <a:off x="9591716" y="4400154"/>
              <a:ext cx="371786" cy="61885"/>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55" name="组合 108"/>
            <p:cNvGrpSpPr/>
            <p:nvPr/>
          </p:nvGrpSpPr>
          <p:grpSpPr bwMode="auto">
            <a:xfrm>
              <a:off x="9899776" y="3727185"/>
              <a:ext cx="249968" cy="759082"/>
              <a:chOff x="0" y="0"/>
              <a:chExt cx="317688" cy="965960"/>
            </a:xfrm>
          </p:grpSpPr>
          <p:grpSp>
            <p:nvGrpSpPr>
              <p:cNvPr id="56" name="组合 103"/>
              <p:cNvGrpSpPr/>
              <p:nvPr/>
            </p:nvGrpSpPr>
            <p:grpSpPr bwMode="auto">
              <a:xfrm rot="-8686862">
                <a:off x="562" y="0"/>
                <a:ext cx="242016" cy="965960"/>
                <a:chOff x="0" y="0"/>
                <a:chExt cx="109537" cy="671255"/>
              </a:xfrm>
            </p:grpSpPr>
            <p:sp>
              <p:nvSpPr>
                <p:cNvPr id="59" name="圆角矩形 102"/>
                <p:cNvSpPr>
                  <a:spLocks noChangeArrowheads="1"/>
                </p:cNvSpPr>
                <p:nvPr/>
              </p:nvSpPr>
              <p:spPr bwMode="auto">
                <a:xfrm>
                  <a:off x="768" y="523599"/>
                  <a:ext cx="108000" cy="147656"/>
                </a:xfrm>
                <a:prstGeom prst="roundRect">
                  <a:avLst>
                    <a:gd name="adj" fmla="val 41042"/>
                  </a:avLst>
                </a:prstGeom>
                <a:solidFill>
                  <a:schemeClr val="bg1"/>
                </a:solidFill>
                <a:ln w="25400">
                  <a:solidFill>
                    <a:srgbClr val="12A7AE"/>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0" name="等腰三角形 99"/>
                <p:cNvSpPr>
                  <a:spLocks noChangeArrowheads="1"/>
                </p:cNvSpPr>
                <p:nvPr/>
              </p:nvSpPr>
              <p:spPr bwMode="auto">
                <a:xfrm>
                  <a:off x="513" y="0"/>
                  <a:ext cx="108000" cy="142875"/>
                </a:xfrm>
                <a:prstGeom prst="triangle">
                  <a:avLst>
                    <a:gd name="adj" fmla="val 50000"/>
                  </a:avLst>
                </a:prstGeom>
                <a:solidFill>
                  <a:schemeClr val="bg1"/>
                </a:solidFill>
                <a:ln w="25400">
                  <a:solidFill>
                    <a:srgbClr val="12A7AE"/>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 name="矩形 100"/>
                <p:cNvSpPr>
                  <a:spLocks noChangeArrowheads="1"/>
                </p:cNvSpPr>
                <p:nvPr/>
              </p:nvSpPr>
              <p:spPr bwMode="auto">
                <a:xfrm>
                  <a:off x="0" y="144462"/>
                  <a:ext cx="109537" cy="438150"/>
                </a:xfrm>
                <a:prstGeom prst="rect">
                  <a:avLst/>
                </a:prstGeom>
                <a:solidFill>
                  <a:schemeClr val="bg1"/>
                </a:solidFill>
                <a:ln w="25400">
                  <a:solidFill>
                    <a:srgbClr val="12A7AE"/>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sp>
            <p:nvSpPr>
              <p:cNvPr id="57" name="直接连接符 105"/>
              <p:cNvSpPr>
                <a:spLocks noChangeShapeType="1"/>
              </p:cNvSpPr>
              <p:nvPr/>
            </p:nvSpPr>
            <p:spPr bwMode="auto">
              <a:xfrm flipH="1">
                <a:off x="0" y="217724"/>
                <a:ext cx="245414" cy="349418"/>
              </a:xfrm>
              <a:prstGeom prst="line">
                <a:avLst/>
              </a:prstGeom>
              <a:noFill/>
              <a:ln w="19050">
                <a:solidFill>
                  <a:srgbClr val="12A7AE"/>
                </a:solidFill>
                <a:bevel/>
              </a:ln>
              <a:extLst>
                <a:ext uri="{909E8E84-426E-40DD-AFC4-6F175D3DCCD1}">
                  <a14:hiddenFill xmlns:a14="http://schemas.microsoft.com/office/drawing/2010/main">
                    <a:noFill/>
                  </a14:hiddenFill>
                </a:ext>
              </a:extLst>
            </p:spPr>
            <p:txBody>
              <a:bodyPr/>
              <a:lstStyle/>
              <a:p>
                <a:endParaRPr lang="zh-CN" altLang="en-US"/>
              </a:p>
            </p:txBody>
          </p:sp>
          <p:sp>
            <p:nvSpPr>
              <p:cNvPr id="58" name="直接连接符 107"/>
              <p:cNvSpPr>
                <a:spLocks noChangeShapeType="1"/>
              </p:cNvSpPr>
              <p:nvPr/>
            </p:nvSpPr>
            <p:spPr bwMode="auto">
              <a:xfrm flipH="1">
                <a:off x="72274" y="265392"/>
                <a:ext cx="245414" cy="349418"/>
              </a:xfrm>
              <a:prstGeom prst="line">
                <a:avLst/>
              </a:prstGeom>
              <a:noFill/>
              <a:ln w="19050">
                <a:solidFill>
                  <a:srgbClr val="12A7AE"/>
                </a:solidFill>
                <a:bevel/>
              </a:ln>
              <a:extLst>
                <a:ext uri="{909E8E84-426E-40DD-AFC4-6F175D3DCCD1}">
                  <a14:hiddenFill xmlns:a14="http://schemas.microsoft.com/office/drawing/2010/main">
                    <a:noFill/>
                  </a14:hiddenFill>
                </a:ext>
              </a:extLst>
            </p:spPr>
            <p:txBody>
              <a:bodyPr/>
              <a:lstStyle/>
              <a:p>
                <a:endParaRPr lang="zh-CN" altLang="en-US"/>
              </a:p>
            </p:txBody>
          </p:sp>
        </p:grpSp>
      </p:grpSp>
      <p:sp>
        <p:nvSpPr>
          <p:cNvPr id="65" name="六边形 64"/>
          <p:cNvSpPr/>
          <p:nvPr/>
        </p:nvSpPr>
        <p:spPr>
          <a:xfrm>
            <a:off x="8473851" y="3573016"/>
            <a:ext cx="1224136" cy="105529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8751472" y="3789566"/>
            <a:ext cx="790674" cy="577975"/>
            <a:chOff x="7599343" y="3871727"/>
            <a:chExt cx="790674" cy="577975"/>
          </a:xfrm>
        </p:grpSpPr>
        <p:sp>
          <p:nvSpPr>
            <p:cNvPr id="68" name="任意多边形 85"/>
            <p:cNvSpPr>
              <a:spLocks noChangeArrowheads="1"/>
            </p:cNvSpPr>
            <p:nvPr/>
          </p:nvSpPr>
          <p:spPr bwMode="auto">
            <a:xfrm>
              <a:off x="7622726" y="3973484"/>
              <a:ext cx="628785" cy="476218"/>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9" name="任意多边形 86"/>
            <p:cNvSpPr>
              <a:spLocks noChangeArrowheads="1"/>
            </p:cNvSpPr>
            <p:nvPr/>
          </p:nvSpPr>
          <p:spPr bwMode="auto">
            <a:xfrm rot="13790841">
              <a:off x="7831852" y="3639218"/>
              <a:ext cx="325655" cy="790674"/>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0"/>
                                        </p:tgtEl>
                                      </p:cBhvr>
                                    </p:animEffect>
                                    <p:set>
                                      <p:cBhvr>
                                        <p:cTn id="7" dur="1" fill="hold">
                                          <p:stCondLst>
                                            <p:cond delay="499"/>
                                          </p:stCondLst>
                                        </p:cTn>
                                        <p:tgtEl>
                                          <p:spTgt spid="18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79"/>
                                        </p:tgtEl>
                                      </p:cBhvr>
                                    </p:animEffect>
                                    <p:set>
                                      <p:cBhvr>
                                        <p:cTn id="10" dur="1" fill="hold">
                                          <p:stCondLst>
                                            <p:cond delay="499"/>
                                          </p:stCondLst>
                                        </p:cTn>
                                        <p:tgtEl>
                                          <p:spTgt spid="17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5"/>
                                        </p:tgtEl>
                                      </p:cBhvr>
                                    </p:animEffect>
                                    <p:set>
                                      <p:cBhvr>
                                        <p:cTn id="13" dur="1" fill="hold">
                                          <p:stCondLst>
                                            <p:cond delay="499"/>
                                          </p:stCondLst>
                                        </p:cTn>
                                        <p:tgtEl>
                                          <p:spTgt spid="14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47"/>
                                        </p:tgtEl>
                                      </p:cBhvr>
                                    </p:animEffect>
                                    <p:set>
                                      <p:cBhvr>
                                        <p:cTn id="16" dur="1" fill="hold">
                                          <p:stCondLst>
                                            <p:cond delay="499"/>
                                          </p:stCondLst>
                                        </p:cTn>
                                        <p:tgtEl>
                                          <p:spTgt spid="147"/>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48"/>
                                        </p:tgtEl>
                                      </p:cBhvr>
                                    </p:animEffect>
                                    <p:set>
                                      <p:cBhvr>
                                        <p:cTn id="19" dur="1" fill="hold">
                                          <p:stCondLst>
                                            <p:cond delay="499"/>
                                          </p:stCondLst>
                                        </p:cTn>
                                        <p:tgtEl>
                                          <p:spTgt spid="14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46"/>
                                        </p:tgtEl>
                                      </p:cBhvr>
                                    </p:animEffect>
                                    <p:set>
                                      <p:cBhvr>
                                        <p:cTn id="22" dur="1" fill="hold">
                                          <p:stCondLst>
                                            <p:cond delay="499"/>
                                          </p:stCondLst>
                                        </p:cTn>
                                        <p:tgtEl>
                                          <p:spTgt spid="14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65"/>
                                        </p:tgtEl>
                                      </p:cBhvr>
                                    </p:animEffect>
                                    <p:set>
                                      <p:cBhvr>
                                        <p:cTn id="25" dur="1" fill="hold">
                                          <p:stCondLst>
                                            <p:cond delay="499"/>
                                          </p:stCondLst>
                                        </p:cTn>
                                        <p:tgtEl>
                                          <p:spTgt spid="6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67"/>
                                        </p:tgtEl>
                                      </p:cBhvr>
                                    </p:animEffect>
                                    <p:set>
                                      <p:cBhvr>
                                        <p:cTn id="28" dur="1" fill="hold">
                                          <p:stCondLst>
                                            <p:cond delay="499"/>
                                          </p:stCondLst>
                                        </p:cTn>
                                        <p:tgtEl>
                                          <p:spTgt spid="67"/>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47"/>
                                        </p:tgtEl>
                                      </p:cBhvr>
                                    </p:animEffect>
                                    <p:set>
                                      <p:cBhvr>
                                        <p:cTn id="31"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animBg="1"/>
      <p:bldP spid="147" grpId="0"/>
      <p:bldP spid="179" grpId="0" animBg="1"/>
      <p:bldP spid="47" grpId="0"/>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必备技能</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552971" y="739108"/>
            <a:ext cx="5400600"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800" b="1" dirty="0" smtClean="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必备技能</a:t>
            </a:r>
            <a:r>
              <a:rPr lang="en-US" altLang="zh-CN" sz="2800" b="1" dirty="0" smtClean="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a:t>
            </a:r>
            <a:r>
              <a:rPr lang="zh-CN" altLang="en-US" sz="2800" b="1" dirty="0" smtClean="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创新能力</a:t>
            </a:r>
            <a:endParaRPr lang="zh-CN" altLang="en-US" sz="2400" b="1" dirty="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sp>
        <p:nvSpPr>
          <p:cNvPr id="36" name="矩形 35"/>
          <p:cNvSpPr/>
          <p:nvPr/>
        </p:nvSpPr>
        <p:spPr>
          <a:xfrm>
            <a:off x="336948" y="1431867"/>
            <a:ext cx="5400599" cy="5632311"/>
          </a:xfrm>
          <a:prstGeom prst="rect">
            <a:avLst/>
          </a:prstGeom>
          <a:ln>
            <a:noFill/>
          </a:ln>
        </p:spPr>
        <p:txBody>
          <a:bodyPr wrap="square">
            <a:spAutoFit/>
          </a:bodyPr>
          <a:lstStyle/>
          <a:p>
            <a:pPr algn="just" fontAlgn="base">
              <a:lnSpc>
                <a:spcPct val="200000"/>
              </a:lnSpc>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      创新</a:t>
            </a:r>
            <a:r>
              <a:rPr lang="zh-CN" altLang="en-US" sz="2000" dirty="0">
                <a:latin typeface="微软雅黑" panose="020B0503020204020204" pitchFamily="34" charset="-122"/>
                <a:ea typeface="微软雅黑" panose="020B0503020204020204" pitchFamily="34" charset="-122"/>
              </a:rPr>
              <a:t>是人类文明进步的不熄引擎，是植根于每个人心中具有顽强生命力的“种子”。推动发展，不仅要解放社会生产力，更要解放社会创造力。   </a:t>
            </a:r>
            <a:endParaRPr lang="en-US" altLang="zh-CN" sz="2000" dirty="0" smtClean="0">
              <a:latin typeface="微软雅黑" panose="020B0503020204020204" pitchFamily="34" charset="-122"/>
              <a:ea typeface="微软雅黑" panose="020B0503020204020204" pitchFamily="34" charset="-122"/>
            </a:endParaRPr>
          </a:p>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创新</a:t>
            </a:r>
            <a:r>
              <a:rPr lang="zh-CN" altLang="en-US" sz="2000" dirty="0">
                <a:latin typeface="微软雅黑" panose="020B0503020204020204" pitchFamily="34" charset="-122"/>
                <a:ea typeface="微软雅黑" panose="020B0503020204020204" pitchFamily="34" charset="-122"/>
              </a:rPr>
              <a:t>能力由多种能力构成，它们包括学习能力、分析能力、综合能力、想象能力、批判能力、创造能力、解决问题的能力、实践能力、组织协调能力以及整合多种能力的能力。</a:t>
            </a:r>
            <a:endParaRPr lang="zh-CN" altLang="en-US" sz="2000" dirty="0">
              <a:latin typeface="微软雅黑" panose="020B0503020204020204" pitchFamily="34" charset="-122"/>
              <a:ea typeface="微软雅黑" panose="020B0503020204020204" pitchFamily="34" charset="-122"/>
            </a:endParaRPr>
          </a:p>
          <a:p>
            <a:pPr algn="just" fontAlgn="base">
              <a:lnSpc>
                <a:spcPct val="200000"/>
              </a:lnSpc>
            </a:pPr>
            <a:endParaRPr lang="zh-CN" altLang="en-US" sz="2000" dirty="0">
              <a:latin typeface="微软雅黑" panose="020B0503020204020204" pitchFamily="34" charset="-122"/>
              <a:ea typeface="微软雅黑" panose="020B0503020204020204" pitchFamily="34" charset="-122"/>
            </a:endParaRPr>
          </a:p>
        </p:txBody>
      </p:sp>
      <p:pic>
        <p:nvPicPr>
          <p:cNvPr id="819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3690" y="2276872"/>
            <a:ext cx="6103907" cy="370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必备技能</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552971" y="739108"/>
            <a:ext cx="5400600"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800" b="1" dirty="0" smtClean="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必备技能</a:t>
            </a:r>
            <a:r>
              <a:rPr lang="en-US" altLang="zh-CN" sz="2800" b="1" dirty="0" smtClean="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a:t>
            </a:r>
            <a:r>
              <a:rPr lang="zh-CN" altLang="en-US" sz="2800" b="1" dirty="0" smtClean="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市场调查</a:t>
            </a:r>
            <a:endParaRPr lang="zh-CN" altLang="en-US" sz="2400" b="1" dirty="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45961" y="1262328"/>
            <a:ext cx="4801443" cy="465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矩形 35"/>
          <p:cNvSpPr/>
          <p:nvPr/>
        </p:nvSpPr>
        <p:spPr>
          <a:xfrm>
            <a:off x="336948" y="1541105"/>
            <a:ext cx="5400599" cy="3170099"/>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市场调查主要是寻找目标市场可能的商机，为自己进入该商业领域提供定性定量依据，经过调查，不仅能对市场有所了解，还能了解到自己的竞争对手的状况。</a:t>
            </a:r>
            <a:endParaRPr lang="zh-CN" altLang="en-US" sz="2000" dirty="0">
              <a:latin typeface="微软雅黑" panose="020B0503020204020204" pitchFamily="34" charset="-122"/>
              <a:ea typeface="微软雅黑" panose="020B0503020204020204" pitchFamily="34" charset="-122"/>
            </a:endParaRPr>
          </a:p>
          <a:p>
            <a:pPr algn="just" fontAlgn="base">
              <a:lnSpc>
                <a:spcPct val="200000"/>
              </a:lnSpc>
            </a:pP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必备技能</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552971" y="739108"/>
            <a:ext cx="5400600"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800" b="1" dirty="0" smtClean="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必备技能</a:t>
            </a:r>
            <a:r>
              <a:rPr lang="en-US" altLang="zh-CN" sz="2800" b="1" dirty="0" smtClean="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a:t>
            </a:r>
            <a:r>
              <a:rPr lang="zh-CN" altLang="en-US" sz="2800" b="1" dirty="0" smtClean="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领导能力</a:t>
            </a:r>
            <a:endParaRPr lang="zh-CN" altLang="en-US" sz="2400" b="1" dirty="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sp>
        <p:nvSpPr>
          <p:cNvPr id="36" name="矩形 35"/>
          <p:cNvSpPr/>
          <p:nvPr/>
        </p:nvSpPr>
        <p:spPr>
          <a:xfrm>
            <a:off x="336948" y="1541105"/>
            <a:ext cx="5400599" cy="3170099"/>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任何创业如同管理一家企业一样，需要制定各种制度和各种管理政策。好的管理能力</a:t>
            </a:r>
            <a:r>
              <a:rPr lang="zh-CN" altLang="en-US" sz="2000" dirty="0">
                <a:latin typeface="微软雅黑" panose="020B0503020204020204" pitchFamily="34" charset="-122"/>
                <a:ea typeface="微软雅黑" panose="020B0503020204020204" pitchFamily="34" charset="-122"/>
              </a:rPr>
              <a:t>可以</a:t>
            </a:r>
            <a:r>
              <a:rPr lang="zh-CN" altLang="en-US" sz="2000" dirty="0" smtClean="0">
                <a:latin typeface="微软雅黑" panose="020B0503020204020204" pitchFamily="34" charset="-122"/>
                <a:ea typeface="微软雅黑" panose="020B0503020204020204" pitchFamily="34" charset="-122"/>
              </a:rPr>
              <a:t>增强</a:t>
            </a:r>
            <a:r>
              <a:rPr lang="zh-CN" altLang="en-US" sz="2000" dirty="0">
                <a:latin typeface="微软雅黑" panose="020B0503020204020204" pitchFamily="34" charset="-122"/>
                <a:ea typeface="微软雅黑" panose="020B0503020204020204" pitchFamily="34" charset="-122"/>
              </a:rPr>
              <a:t>企业的运作</a:t>
            </a:r>
            <a:r>
              <a:rPr lang="zh-CN" altLang="en-US" sz="2000" dirty="0" smtClean="0">
                <a:latin typeface="微软雅黑" panose="020B0503020204020204" pitchFamily="34" charset="-122"/>
                <a:ea typeface="微软雅黑" panose="020B0503020204020204" pitchFamily="34" charset="-122"/>
              </a:rPr>
              <a:t>效率、让企业有明确的发展方向、让每个员工充分发挥发他们的潜能，最终提高企业的经济效益。</a:t>
            </a:r>
            <a:endParaRPr lang="zh-CN" altLang="en-US" sz="2000" dirty="0">
              <a:latin typeface="微软雅黑" panose="020B0503020204020204" pitchFamily="34" charset="-122"/>
              <a:ea typeface="微软雅黑" panose="020B0503020204020204" pitchFamily="34" charset="-122"/>
            </a:endParaRPr>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7586" y="1895483"/>
            <a:ext cx="5752351" cy="329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必备技能</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552971" y="739108"/>
            <a:ext cx="5400600"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800" b="1" dirty="0" smtClean="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必备技能</a:t>
            </a:r>
            <a:r>
              <a:rPr lang="en-US" altLang="zh-CN" sz="2800" b="1" dirty="0" smtClean="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a:t>
            </a:r>
            <a:r>
              <a:rPr lang="zh-CN" altLang="en-US" sz="2800" b="1" dirty="0" smtClean="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财务分析能力</a:t>
            </a:r>
            <a:endParaRPr lang="zh-CN" altLang="en-US" sz="2400" b="1" dirty="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sp>
        <p:nvSpPr>
          <p:cNvPr id="36" name="矩形 35"/>
          <p:cNvSpPr/>
          <p:nvPr/>
        </p:nvSpPr>
        <p:spPr>
          <a:xfrm>
            <a:off x="336948" y="1541105"/>
            <a:ext cx="5400599" cy="1323439"/>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大学生创业必须学会基本的财务报表分析能力包括：</a:t>
            </a:r>
            <a:endParaRPr lang="zh-CN" altLang="en-US" sz="2000" dirty="0">
              <a:latin typeface="微软雅黑" panose="020B0503020204020204" pitchFamily="34" charset="-122"/>
              <a:ea typeface="微软雅黑" panose="020B0503020204020204" pitchFamily="34" charset="-122"/>
            </a:endParaRPr>
          </a:p>
        </p:txBody>
      </p:sp>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650" y="1700808"/>
            <a:ext cx="6002977" cy="404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2023397" y="2864544"/>
            <a:ext cx="2027699" cy="707886"/>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成本费用表</a:t>
            </a:r>
            <a:endParaRPr lang="zh-CN" altLang="en-US" sz="2000" dirty="0">
              <a:latin typeface="微软雅黑" panose="020B0503020204020204" pitchFamily="34" charset="-122"/>
              <a:ea typeface="微软雅黑" panose="020B0503020204020204" pitchFamily="34" charset="-122"/>
            </a:endParaRPr>
          </a:p>
        </p:txBody>
      </p:sp>
      <p:sp>
        <p:nvSpPr>
          <p:cNvPr id="14" name="矩形 13"/>
          <p:cNvSpPr/>
          <p:nvPr/>
        </p:nvSpPr>
        <p:spPr>
          <a:xfrm>
            <a:off x="2023397" y="3645024"/>
            <a:ext cx="2027699" cy="615040"/>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资产负债表</a:t>
            </a:r>
            <a:endParaRPr lang="zh-CN" altLang="en-US" sz="2000" dirty="0">
              <a:latin typeface="微软雅黑" panose="020B0503020204020204" pitchFamily="34" charset="-122"/>
              <a:ea typeface="微软雅黑" panose="020B0503020204020204" pitchFamily="34" charset="-122"/>
            </a:endParaRPr>
          </a:p>
        </p:txBody>
      </p:sp>
      <p:sp>
        <p:nvSpPr>
          <p:cNvPr id="15" name="矩形 14"/>
          <p:cNvSpPr/>
          <p:nvPr/>
        </p:nvSpPr>
        <p:spPr>
          <a:xfrm>
            <a:off x="2070026" y="4437112"/>
            <a:ext cx="2027699" cy="615040"/>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收益表</a:t>
            </a:r>
            <a:endParaRPr lang="zh-CN" altLang="en-US" sz="2000" dirty="0">
              <a:latin typeface="微软雅黑" panose="020B0503020204020204" pitchFamily="34" charset="-122"/>
              <a:ea typeface="微软雅黑" panose="020B0503020204020204" pitchFamily="34" charset="-122"/>
            </a:endParaRPr>
          </a:p>
        </p:txBody>
      </p:sp>
      <p:sp>
        <p:nvSpPr>
          <p:cNvPr id="16" name="矩形 15"/>
          <p:cNvSpPr/>
          <p:nvPr/>
        </p:nvSpPr>
        <p:spPr>
          <a:xfrm>
            <a:off x="2083016" y="5129792"/>
            <a:ext cx="2027699" cy="615040"/>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现金流量表</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必备技能</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552971" y="739108"/>
            <a:ext cx="5400600"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800" b="1" dirty="0" smtClean="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必备技能</a:t>
            </a:r>
            <a:r>
              <a:rPr lang="en-US" altLang="zh-CN" sz="2800" b="1" dirty="0" smtClean="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a:t>
            </a:r>
            <a:r>
              <a:rPr lang="zh-CN" altLang="en-US" sz="2800" b="1" dirty="0" smtClean="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形象与礼仪</a:t>
            </a:r>
            <a:endParaRPr lang="zh-CN" altLang="en-US" sz="2400" b="1" dirty="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sp>
        <p:nvSpPr>
          <p:cNvPr id="36" name="矩形 35"/>
          <p:cNvSpPr/>
          <p:nvPr/>
        </p:nvSpPr>
        <p:spPr>
          <a:xfrm>
            <a:off x="314040" y="1412776"/>
            <a:ext cx="6636096" cy="2554545"/>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我们看一本书最先看它的封面，我们看一个人肯定是先看到他的外表形象。不管去面试、聚会还是见客户，在任何时候都应该注意自己的形象。好的形象与礼仪主要从以下几个方面着手：</a:t>
            </a:r>
            <a:endParaRPr lang="zh-CN" altLang="en-US" sz="2000" dirty="0">
              <a:latin typeface="微软雅黑" panose="020B0503020204020204" pitchFamily="34" charset="-122"/>
              <a:ea typeface="微软雅黑" panose="020B0503020204020204" pitchFamily="34" charset="-122"/>
            </a:endParaRPr>
          </a:p>
        </p:txBody>
      </p:sp>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21723" y="809788"/>
            <a:ext cx="4219687" cy="552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p:cNvSpPr/>
          <p:nvPr/>
        </p:nvSpPr>
        <p:spPr>
          <a:xfrm>
            <a:off x="2929235" y="3933056"/>
            <a:ext cx="5400599" cy="615040"/>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你的着装打扮</a:t>
            </a:r>
            <a:endParaRPr lang="zh-CN" altLang="en-US" sz="2000" dirty="0">
              <a:latin typeface="微软雅黑" panose="020B0503020204020204" pitchFamily="34" charset="-122"/>
              <a:ea typeface="微软雅黑" panose="020B0503020204020204" pitchFamily="34" charset="-122"/>
            </a:endParaRPr>
          </a:p>
        </p:txBody>
      </p:sp>
      <p:sp>
        <p:nvSpPr>
          <p:cNvPr id="18" name="矩形 17"/>
          <p:cNvSpPr/>
          <p:nvPr/>
        </p:nvSpPr>
        <p:spPr>
          <a:xfrm>
            <a:off x="2913197" y="4653136"/>
            <a:ext cx="5400599" cy="615040"/>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你的礼仪举止</a:t>
            </a:r>
            <a:endParaRPr lang="zh-CN" altLang="en-US" sz="2000" dirty="0">
              <a:latin typeface="微软雅黑" panose="020B0503020204020204" pitchFamily="34" charset="-122"/>
              <a:ea typeface="微软雅黑" panose="020B0503020204020204" pitchFamily="34" charset="-122"/>
            </a:endParaRPr>
          </a:p>
        </p:txBody>
      </p:sp>
      <p:sp>
        <p:nvSpPr>
          <p:cNvPr id="19" name="矩形 18"/>
          <p:cNvSpPr/>
          <p:nvPr/>
        </p:nvSpPr>
        <p:spPr>
          <a:xfrm>
            <a:off x="2929236" y="5334240"/>
            <a:ext cx="5400599" cy="615040"/>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你的说话谈吐</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12195175" cy="2204864"/>
          </a:xfrm>
          <a:prstGeom prst="rect">
            <a:avLst/>
          </a:prstGeom>
          <a:blipFill>
            <a:blip r:embed="rId1">
              <a:extLst>
                <a:ext uri="{BEBA8EAE-BF5A-486C-A8C5-ECC9F3942E4B}">
                  <a14:imgProps xmlns:a14="http://schemas.microsoft.com/office/drawing/2010/main">
                    <a14:imgLayer r:embed="rId2">
                      <a14:imgEffect>
                        <a14:brightnessContrast bright="7000"/>
                      </a14:imgEffect>
                      <a14:imgEffect>
                        <a14:sharpenSoften amount="-100000"/>
                      </a14:imgEffect>
                    </a14:imgLayer>
                  </a14:imgProps>
                </a:ext>
              </a:extLst>
            </a:blip>
            <a:srcRect/>
            <a:stretch>
              <a:fillRect l="-927" t="-87967" r="-326" b="-1336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六边形 42"/>
          <p:cNvSpPr/>
          <p:nvPr/>
        </p:nvSpPr>
        <p:spPr>
          <a:xfrm>
            <a:off x="4840235" y="1102432"/>
            <a:ext cx="2505879" cy="2160240"/>
          </a:xfrm>
          <a:prstGeom prst="hexagon">
            <a:avLst/>
          </a:prstGeom>
          <a:solidFill>
            <a:srgbClr val="FC7B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822" y="2232248"/>
            <a:ext cx="12218268" cy="465313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822" y="2204864"/>
            <a:ext cx="12203995"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5095236" y="1340768"/>
            <a:ext cx="2004703" cy="1728192"/>
          </a:xfrm>
          <a:prstGeom prst="hexagon">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4"/>
          <p:cNvSpPr txBox="1"/>
          <p:nvPr/>
        </p:nvSpPr>
        <p:spPr>
          <a:xfrm>
            <a:off x="5305499" y="1997968"/>
            <a:ext cx="169363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5400" dirty="0" smtClean="0">
                <a:solidFill>
                  <a:schemeClr val="bg1"/>
                </a:solidFill>
                <a:latin typeface="方正超粗黑简体" panose="03000509000000000000" pitchFamily="65" charset="-122"/>
                <a:ea typeface="方正超粗黑简体" panose="03000509000000000000" pitchFamily="65" charset="-122"/>
              </a:rPr>
              <a:t>目录</a:t>
            </a:r>
            <a:endParaRPr lang="en-US" altLang="zh-CN" sz="5400" dirty="0" smtClean="0">
              <a:solidFill>
                <a:schemeClr val="bg1"/>
              </a:solidFill>
              <a:latin typeface="方正超粗黑简体" panose="03000509000000000000" pitchFamily="65" charset="-122"/>
              <a:ea typeface="方正超粗黑简体" panose="03000509000000000000" pitchFamily="65" charset="-122"/>
            </a:endParaRPr>
          </a:p>
          <a:p>
            <a:r>
              <a:rPr lang="en-US" altLang="zh-CN" sz="2000" b="1" dirty="0">
                <a:solidFill>
                  <a:schemeClr val="bg1"/>
                </a:solidFill>
                <a:latin typeface="方正超粗黑简体" panose="03000509000000000000" pitchFamily="65" charset="-122"/>
                <a:ea typeface="方正超粗黑简体" panose="03000509000000000000" pitchFamily="65" charset="-122"/>
              </a:rPr>
              <a:t>CONTENTS</a:t>
            </a:r>
            <a:endParaRPr lang="zh-CN" altLang="en-US" sz="2000" dirty="0">
              <a:solidFill>
                <a:schemeClr val="bg1"/>
              </a:solidFill>
              <a:latin typeface="方正超粗黑简体" panose="03000509000000000000" pitchFamily="65" charset="-122"/>
              <a:ea typeface="方正超粗黑简体" panose="03000509000000000000" pitchFamily="65" charset="-122"/>
            </a:endParaRPr>
          </a:p>
          <a:p>
            <a:pPr algn="l"/>
            <a:endParaRPr lang="zh-CN" altLang="en-US" sz="5400" dirty="0">
              <a:solidFill>
                <a:schemeClr val="bg1"/>
              </a:solidFill>
              <a:latin typeface="方正超粗黑简体" panose="03000509000000000000" pitchFamily="65" charset="-122"/>
              <a:ea typeface="方正超粗黑简体" panose="03000509000000000000" pitchFamily="65" charset="-122"/>
            </a:endParaRPr>
          </a:p>
        </p:txBody>
      </p:sp>
      <p:sp>
        <p:nvSpPr>
          <p:cNvPr id="11" name="标题 4"/>
          <p:cNvSpPr txBox="1"/>
          <p:nvPr/>
        </p:nvSpPr>
        <p:spPr>
          <a:xfrm>
            <a:off x="5340061" y="1988840"/>
            <a:ext cx="169363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dirty="0">
              <a:solidFill>
                <a:schemeClr val="bg1"/>
              </a:solidFill>
              <a:latin typeface="方正超粗黑简体" panose="03000509000000000000" pitchFamily="65" charset="-122"/>
              <a:ea typeface="方正超粗黑简体" panose="03000509000000000000" pitchFamily="65" charset="-122"/>
            </a:endParaRPr>
          </a:p>
        </p:txBody>
      </p:sp>
      <p:sp>
        <p:nvSpPr>
          <p:cNvPr id="145" name="标题 4"/>
          <p:cNvSpPr txBox="1"/>
          <p:nvPr/>
        </p:nvSpPr>
        <p:spPr>
          <a:xfrm>
            <a:off x="2353171" y="4744425"/>
            <a:ext cx="1512168"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latin typeface="微软雅黑" panose="020B0503020204020204" pitchFamily="34" charset="-122"/>
                <a:ea typeface="微软雅黑" panose="020B0503020204020204" pitchFamily="34" charset="-122"/>
              </a:rPr>
              <a:t>创业背景</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46" name="六边形 145"/>
          <p:cNvSpPr/>
          <p:nvPr/>
        </p:nvSpPr>
        <p:spPr>
          <a:xfrm>
            <a:off x="4297388" y="3655177"/>
            <a:ext cx="1224136" cy="105529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标题 4"/>
          <p:cNvSpPr txBox="1"/>
          <p:nvPr/>
        </p:nvSpPr>
        <p:spPr>
          <a:xfrm>
            <a:off x="3865340" y="4744425"/>
            <a:ext cx="2232247"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latin typeface="微软雅黑" panose="020B0503020204020204" pitchFamily="34" charset="-122"/>
                <a:ea typeface="微软雅黑" panose="020B0503020204020204" pitchFamily="34" charset="-122"/>
              </a:rPr>
              <a:t>优惠政策</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48" name="组合 34"/>
          <p:cNvGrpSpPr/>
          <p:nvPr/>
        </p:nvGrpSpPr>
        <p:grpSpPr bwMode="auto">
          <a:xfrm>
            <a:off x="4490334" y="3776525"/>
            <a:ext cx="838242" cy="742624"/>
            <a:chOff x="0" y="0"/>
            <a:chExt cx="1638834" cy="1453552"/>
          </a:xfrm>
        </p:grpSpPr>
        <p:sp>
          <p:nvSpPr>
            <p:cNvPr id="149" name="椭圆形标注 1"/>
            <p:cNvSpPr>
              <a:spLocks noChangeArrowheads="1"/>
            </p:cNvSpPr>
            <p:nvPr/>
          </p:nvSpPr>
          <p:spPr bwMode="auto">
            <a:xfrm>
              <a:off x="0" y="336451"/>
              <a:ext cx="936579" cy="756848"/>
            </a:xfrm>
            <a:custGeom>
              <a:avLst/>
              <a:gdLst>
                <a:gd name="T0" fmla="*/ 0 w 936579"/>
                <a:gd name="T1" fmla="*/ 756848 h 756848"/>
                <a:gd name="T2" fmla="*/ 156202 w 936579"/>
                <a:gd name="T3" fmla="*/ 524675 h 756848"/>
                <a:gd name="T4" fmla="*/ 255476 w 936579"/>
                <a:gd name="T5" fmla="*/ 39368 h 756848"/>
                <a:gd name="T6" fmla="*/ 729265 w 936579"/>
                <a:gd name="T7" fmla="*/ 49965 h 756848"/>
                <a:gd name="T8" fmla="*/ 776286 w 936579"/>
                <a:gd name="T9" fmla="*/ 540977 h 756848"/>
                <a:gd name="T10" fmla="*/ 300887 w 936579"/>
                <a:gd name="T11" fmla="*/ 590215 h 756848"/>
                <a:gd name="T12" fmla="*/ 0 w 936579"/>
                <a:gd name="T13" fmla="*/ 756848 h 756848"/>
                <a:gd name="T14" fmla="*/ 0 60000 65536"/>
                <a:gd name="T15" fmla="*/ 0 60000 65536"/>
                <a:gd name="T16" fmla="*/ 0 60000 65536"/>
                <a:gd name="T17" fmla="*/ 0 60000 65536"/>
                <a:gd name="T18" fmla="*/ 0 60000 65536"/>
                <a:gd name="T19" fmla="*/ 0 60000 65536"/>
                <a:gd name="T20" fmla="*/ 0 60000 65536"/>
                <a:gd name="T21" fmla="*/ 0 w 936579"/>
                <a:gd name="T22" fmla="*/ 0 h 756848"/>
                <a:gd name="T23" fmla="*/ 936579 w 936579"/>
                <a:gd name="T24" fmla="*/ 756848 h 7568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6579" h="756848">
                  <a:moveTo>
                    <a:pt x="0" y="756848"/>
                  </a:moveTo>
                  <a:cubicBezTo>
                    <a:pt x="93342" y="676282"/>
                    <a:pt x="148585" y="633816"/>
                    <a:pt x="156202" y="524675"/>
                  </a:cubicBezTo>
                  <a:cubicBezTo>
                    <a:pt x="-58092" y="380751"/>
                    <a:pt x="-8656" y="139080"/>
                    <a:pt x="255476" y="39368"/>
                  </a:cubicBezTo>
                  <a:cubicBezTo>
                    <a:pt x="404009" y="-16704"/>
                    <a:pt x="586606" y="-12620"/>
                    <a:pt x="729265" y="49965"/>
                  </a:cubicBezTo>
                  <a:cubicBezTo>
                    <a:pt x="984809" y="162074"/>
                    <a:pt x="1008338" y="407774"/>
                    <a:pt x="776286" y="540977"/>
                  </a:cubicBezTo>
                  <a:cubicBezTo>
                    <a:pt x="644509" y="616620"/>
                    <a:pt x="460430" y="635685"/>
                    <a:pt x="300887" y="590215"/>
                  </a:cubicBezTo>
                  <a:cubicBezTo>
                    <a:pt x="159316" y="753709"/>
                    <a:pt x="108234" y="745754"/>
                    <a:pt x="0" y="756848"/>
                  </a:cubicBez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0" name="任意多边形 36"/>
            <p:cNvSpPr>
              <a:spLocks noChangeArrowheads="1"/>
            </p:cNvSpPr>
            <p:nvPr/>
          </p:nvSpPr>
          <p:spPr bwMode="auto">
            <a:xfrm flipH="1">
              <a:off x="708027" y="0"/>
              <a:ext cx="930807" cy="756848"/>
            </a:xfrm>
            <a:custGeom>
              <a:avLst/>
              <a:gdLst>
                <a:gd name="T0" fmla="*/ 494573 w 930807"/>
                <a:gd name="T1" fmla="*/ 170 h 756848"/>
                <a:gd name="T2" fmla="*/ 255476 w 930807"/>
                <a:gd name="T3" fmla="*/ 39368 h 756848"/>
                <a:gd name="T4" fmla="*/ 156202 w 930807"/>
                <a:gd name="T5" fmla="*/ 524675 h 756848"/>
                <a:gd name="T6" fmla="*/ 0 w 930807"/>
                <a:gd name="T7" fmla="*/ 756848 h 756848"/>
                <a:gd name="T8" fmla="*/ 300887 w 930807"/>
                <a:gd name="T9" fmla="*/ 590215 h 756848"/>
                <a:gd name="T10" fmla="*/ 548999 w 930807"/>
                <a:gd name="T11" fmla="*/ 611014 h 756848"/>
                <a:gd name="T12" fmla="*/ 596549 w 930807"/>
                <a:gd name="T13" fmla="*/ 601477 h 756848"/>
                <a:gd name="T14" fmla="*/ 613661 w 930807"/>
                <a:gd name="T15" fmla="*/ 533394 h 756848"/>
                <a:gd name="T16" fmla="*/ 865483 w 930807"/>
                <a:gd name="T17" fmla="*/ 295111 h 756848"/>
                <a:gd name="T18" fmla="*/ 930807 w 930807"/>
                <a:gd name="T19" fmla="*/ 269335 h 756848"/>
                <a:gd name="T20" fmla="*/ 917628 w 930807"/>
                <a:gd name="T21" fmla="*/ 219469 h 756848"/>
                <a:gd name="T22" fmla="*/ 729265 w 930807"/>
                <a:gd name="T23" fmla="*/ 49965 h 756848"/>
                <a:gd name="T24" fmla="*/ 494573 w 930807"/>
                <a:gd name="T25" fmla="*/ 170 h 7568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0807"/>
                <a:gd name="T40" fmla="*/ 0 h 756848"/>
                <a:gd name="T41" fmla="*/ 930807 w 930807"/>
                <a:gd name="T42" fmla="*/ 756848 h 7568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0807" h="756848">
                  <a:moveTo>
                    <a:pt x="494573" y="170"/>
                  </a:moveTo>
                  <a:cubicBezTo>
                    <a:pt x="412525" y="-1665"/>
                    <a:pt x="329743" y="11332"/>
                    <a:pt x="255476" y="39368"/>
                  </a:cubicBezTo>
                  <a:cubicBezTo>
                    <a:pt x="-8656" y="139080"/>
                    <a:pt x="-58092" y="380751"/>
                    <a:pt x="156202" y="524675"/>
                  </a:cubicBezTo>
                  <a:cubicBezTo>
                    <a:pt x="148585" y="633816"/>
                    <a:pt x="93342" y="676282"/>
                    <a:pt x="0" y="756848"/>
                  </a:cubicBezTo>
                  <a:cubicBezTo>
                    <a:pt x="108234" y="745754"/>
                    <a:pt x="159316" y="753709"/>
                    <a:pt x="300887" y="590215"/>
                  </a:cubicBezTo>
                  <a:cubicBezTo>
                    <a:pt x="380659" y="612950"/>
                    <a:pt x="466564" y="619551"/>
                    <a:pt x="548999" y="611014"/>
                  </a:cubicBezTo>
                  <a:lnTo>
                    <a:pt x="596549" y="601477"/>
                  </a:lnTo>
                  <a:lnTo>
                    <a:pt x="613661" y="533394"/>
                  </a:lnTo>
                  <a:cubicBezTo>
                    <a:pt x="652875" y="439719"/>
                    <a:pt x="737369" y="354211"/>
                    <a:pt x="865483" y="295111"/>
                  </a:cubicBezTo>
                  <a:lnTo>
                    <a:pt x="930807" y="269335"/>
                  </a:lnTo>
                  <a:lnTo>
                    <a:pt x="917628" y="219469"/>
                  </a:lnTo>
                  <a:cubicBezTo>
                    <a:pt x="888296" y="152833"/>
                    <a:pt x="825094" y="92006"/>
                    <a:pt x="729265" y="49965"/>
                  </a:cubicBezTo>
                  <a:cubicBezTo>
                    <a:pt x="657936" y="18673"/>
                    <a:pt x="576622" y="2005"/>
                    <a:pt x="494573" y="170"/>
                  </a:cubicBez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1" name="任意多边形 37"/>
            <p:cNvSpPr>
              <a:spLocks noChangeArrowheads="1"/>
            </p:cNvSpPr>
            <p:nvPr/>
          </p:nvSpPr>
          <p:spPr bwMode="auto">
            <a:xfrm>
              <a:off x="430224" y="696874"/>
              <a:ext cx="1203267" cy="756678"/>
            </a:xfrm>
            <a:custGeom>
              <a:avLst/>
              <a:gdLst>
                <a:gd name="T0" fmla="*/ 635401 w 1203266"/>
                <a:gd name="T1" fmla="*/ 0 h 756678"/>
                <a:gd name="T2" fmla="*/ 936920 w 1203266"/>
                <a:gd name="T3" fmla="*/ 49795 h 756678"/>
                <a:gd name="T4" fmla="*/ 997330 w 1203266"/>
                <a:gd name="T5" fmla="*/ 540807 h 756678"/>
                <a:gd name="T6" fmla="*/ 386563 w 1203266"/>
                <a:gd name="T7" fmla="*/ 590045 h 756678"/>
                <a:gd name="T8" fmla="*/ 0 w 1203266"/>
                <a:gd name="T9" fmla="*/ 756678 h 756678"/>
                <a:gd name="T10" fmla="*/ 200680 w 1203266"/>
                <a:gd name="T11" fmla="*/ 524505 h 756678"/>
                <a:gd name="T12" fmla="*/ 56741 w 1203266"/>
                <a:gd name="T13" fmla="*/ 401980 h 756678"/>
                <a:gd name="T14" fmla="*/ 49379 w 1203266"/>
                <a:gd name="T15" fmla="*/ 382854 h 756678"/>
                <a:gd name="T16" fmla="*/ 102342 w 1203266"/>
                <a:gd name="T17" fmla="*/ 379683 h 756678"/>
                <a:gd name="T18" fmla="*/ 406202 w 1203266"/>
                <a:gd name="T19" fmla="*/ 281228 h 756678"/>
                <a:gd name="T20" fmla="*/ 612724 w 1203266"/>
                <a:gd name="T21" fmla="*/ 22095 h 756678"/>
                <a:gd name="T22" fmla="*/ 614126 w 1203266"/>
                <a:gd name="T23" fmla="*/ 1136 h 7566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3266"/>
                <a:gd name="T37" fmla="*/ 0 h 756678"/>
                <a:gd name="T38" fmla="*/ 1203266 w 1203266"/>
                <a:gd name="T39" fmla="*/ 756678 h 7566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3266" h="756678">
                  <a:moveTo>
                    <a:pt x="635401" y="0"/>
                  </a:moveTo>
                  <a:cubicBezTo>
                    <a:pt x="740812" y="1836"/>
                    <a:pt x="845279" y="18503"/>
                    <a:pt x="936920" y="49795"/>
                  </a:cubicBezTo>
                  <a:cubicBezTo>
                    <a:pt x="1265228" y="161904"/>
                    <a:pt x="1295457" y="407604"/>
                    <a:pt x="997330" y="540807"/>
                  </a:cubicBezTo>
                  <a:cubicBezTo>
                    <a:pt x="828030" y="616450"/>
                    <a:pt x="591535" y="635515"/>
                    <a:pt x="386563" y="590045"/>
                  </a:cubicBezTo>
                  <a:cubicBezTo>
                    <a:pt x="204681" y="753539"/>
                    <a:pt x="139053" y="745584"/>
                    <a:pt x="0" y="756678"/>
                  </a:cubicBezTo>
                  <a:cubicBezTo>
                    <a:pt x="119921" y="676112"/>
                    <a:pt x="190894" y="633646"/>
                    <a:pt x="200680" y="524505"/>
                  </a:cubicBezTo>
                  <a:cubicBezTo>
                    <a:pt x="131852" y="488524"/>
                    <a:pt x="84200" y="446434"/>
                    <a:pt x="56741" y="401980"/>
                  </a:cubicBezTo>
                  <a:lnTo>
                    <a:pt x="49379" y="382854"/>
                  </a:lnTo>
                  <a:lnTo>
                    <a:pt x="102342" y="379683"/>
                  </a:lnTo>
                  <a:cubicBezTo>
                    <a:pt x="212549" y="367681"/>
                    <a:pt x="318116" y="334396"/>
                    <a:pt x="406202" y="281228"/>
                  </a:cubicBezTo>
                  <a:cubicBezTo>
                    <a:pt x="522539" y="211009"/>
                    <a:pt x="590825" y="118550"/>
                    <a:pt x="612724" y="22095"/>
                  </a:cubicBezTo>
                  <a:lnTo>
                    <a:pt x="614126" y="1136"/>
                  </a:ln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sp>
        <p:nvSpPr>
          <p:cNvPr id="155" name="标题 4"/>
          <p:cNvSpPr txBox="1"/>
          <p:nvPr/>
        </p:nvSpPr>
        <p:spPr>
          <a:xfrm>
            <a:off x="5809555" y="4744425"/>
            <a:ext cx="2232247"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latin typeface="微软雅黑" panose="020B0503020204020204" pitchFamily="34" charset="-122"/>
                <a:ea typeface="微软雅黑" panose="020B0503020204020204" pitchFamily="34" charset="-122"/>
              </a:rPr>
              <a:t>必备技能</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79" name="六边形 178"/>
          <p:cNvSpPr/>
          <p:nvPr/>
        </p:nvSpPr>
        <p:spPr>
          <a:xfrm>
            <a:off x="2497188" y="3655177"/>
            <a:ext cx="1224136" cy="1055290"/>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0" name="组合 51"/>
          <p:cNvGrpSpPr/>
          <p:nvPr/>
        </p:nvGrpSpPr>
        <p:grpSpPr bwMode="auto">
          <a:xfrm>
            <a:off x="2899016" y="3693739"/>
            <a:ext cx="420479" cy="978165"/>
            <a:chOff x="0" y="0"/>
            <a:chExt cx="431004" cy="1002648"/>
          </a:xfrm>
        </p:grpSpPr>
        <p:sp>
          <p:nvSpPr>
            <p:cNvPr id="181" name="椭圆 42"/>
            <p:cNvSpPr>
              <a:spLocks noChangeArrowheads="1"/>
            </p:cNvSpPr>
            <p:nvPr/>
          </p:nvSpPr>
          <p:spPr bwMode="auto">
            <a:xfrm>
              <a:off x="93928" y="0"/>
              <a:ext cx="233381" cy="233381"/>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2" name="圆角矩形 45"/>
            <p:cNvSpPr>
              <a:spLocks noChangeArrowheads="1"/>
            </p:cNvSpPr>
            <p:nvPr/>
          </p:nvSpPr>
          <p:spPr bwMode="auto">
            <a:xfrm>
              <a:off x="106910" y="605693"/>
              <a:ext cx="92820" cy="395389"/>
            </a:xfrm>
            <a:prstGeom prst="roundRect">
              <a:avLst>
                <a:gd name="adj" fmla="val 37190"/>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3" name="圆角矩形 46"/>
            <p:cNvSpPr>
              <a:spLocks noChangeArrowheads="1"/>
            </p:cNvSpPr>
            <p:nvPr/>
          </p:nvSpPr>
          <p:spPr bwMode="auto">
            <a:xfrm>
              <a:off x="230028" y="607259"/>
              <a:ext cx="92820" cy="395389"/>
            </a:xfrm>
            <a:prstGeom prst="roundRect">
              <a:avLst>
                <a:gd name="adj" fmla="val 37190"/>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84" name="组合 50"/>
            <p:cNvGrpSpPr/>
            <p:nvPr/>
          </p:nvGrpSpPr>
          <p:grpSpPr bwMode="auto">
            <a:xfrm>
              <a:off x="0" y="247694"/>
              <a:ext cx="431004" cy="405064"/>
              <a:chOff x="0" y="0"/>
              <a:chExt cx="488947" cy="405064"/>
            </a:xfrm>
          </p:grpSpPr>
          <p:sp>
            <p:nvSpPr>
              <p:cNvPr id="185" name="圆角矩形 43"/>
              <p:cNvSpPr>
                <a:spLocks noChangeArrowheads="1"/>
              </p:cNvSpPr>
              <p:nvPr/>
            </p:nvSpPr>
            <p:spPr bwMode="auto">
              <a:xfrm>
                <a:off x="0" y="1237"/>
                <a:ext cx="92820" cy="395389"/>
              </a:xfrm>
              <a:prstGeom prst="roundRect">
                <a:avLst>
                  <a:gd name="adj" fmla="val 37190"/>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6" name="圆角矩形 44"/>
              <p:cNvSpPr>
                <a:spLocks noChangeArrowheads="1"/>
              </p:cNvSpPr>
              <p:nvPr/>
            </p:nvSpPr>
            <p:spPr bwMode="auto">
              <a:xfrm>
                <a:off x="396127" y="0"/>
                <a:ext cx="92820" cy="395389"/>
              </a:xfrm>
              <a:prstGeom prst="roundRect">
                <a:avLst>
                  <a:gd name="adj" fmla="val 37190"/>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7" name="圆角矩形 47"/>
              <p:cNvSpPr>
                <a:spLocks noChangeArrowheads="1"/>
              </p:cNvSpPr>
              <p:nvPr/>
            </p:nvSpPr>
            <p:spPr bwMode="auto">
              <a:xfrm>
                <a:off x="25802" y="0"/>
                <a:ext cx="414746" cy="96066"/>
              </a:xfrm>
              <a:prstGeom prst="roundRect">
                <a:avLst>
                  <a:gd name="adj" fmla="val 16667"/>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8" name="矩形 49"/>
              <p:cNvSpPr>
                <a:spLocks noChangeArrowheads="1"/>
              </p:cNvSpPr>
              <p:nvPr/>
            </p:nvSpPr>
            <p:spPr bwMode="auto">
              <a:xfrm>
                <a:off x="121323" y="81064"/>
                <a:ext cx="245039" cy="324000"/>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grpSp>
        <p:nvGrpSpPr>
          <p:cNvPr id="189" name="组合 188"/>
          <p:cNvGrpSpPr/>
          <p:nvPr/>
        </p:nvGrpSpPr>
        <p:grpSpPr>
          <a:xfrm>
            <a:off x="2501784" y="5527385"/>
            <a:ext cx="1219539" cy="205871"/>
            <a:chOff x="1781704" y="5527385"/>
            <a:chExt cx="1219539" cy="205871"/>
          </a:xfrm>
        </p:grpSpPr>
        <p:sp>
          <p:nvSpPr>
            <p:cNvPr id="190" name="矩形 189"/>
            <p:cNvSpPr/>
            <p:nvPr/>
          </p:nvSpPr>
          <p:spPr>
            <a:xfrm>
              <a:off x="1781704" y="5661248"/>
              <a:ext cx="1219539" cy="72008"/>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等腰三角形 190"/>
            <p:cNvSpPr/>
            <p:nvPr/>
          </p:nvSpPr>
          <p:spPr>
            <a:xfrm>
              <a:off x="2328511" y="5527385"/>
              <a:ext cx="120112" cy="133863"/>
            </a:xfrm>
            <a:prstGeom prst="triangle">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六边形 45"/>
          <p:cNvSpPr/>
          <p:nvPr/>
        </p:nvSpPr>
        <p:spPr>
          <a:xfrm>
            <a:off x="6385619" y="3655177"/>
            <a:ext cx="1224136" cy="1055290"/>
          </a:xfrm>
          <a:prstGeom prst="hexagon">
            <a:avLst/>
          </a:prstGeom>
          <a:solidFill>
            <a:srgbClr val="12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标题 4"/>
          <p:cNvSpPr txBox="1"/>
          <p:nvPr/>
        </p:nvSpPr>
        <p:spPr>
          <a:xfrm>
            <a:off x="7969795" y="4744425"/>
            <a:ext cx="2232247"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latin typeface="微软雅黑" panose="020B0503020204020204" pitchFamily="34" charset="-122"/>
                <a:ea typeface="微软雅黑" panose="020B0503020204020204" pitchFamily="34" charset="-122"/>
              </a:rPr>
              <a:t>应该怎么做</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6673651" y="3727185"/>
            <a:ext cx="667300" cy="874518"/>
            <a:chOff x="9482444" y="3727185"/>
            <a:chExt cx="667300" cy="874518"/>
          </a:xfrm>
        </p:grpSpPr>
        <p:sp>
          <p:nvSpPr>
            <p:cNvPr id="49" name="矩形 90"/>
            <p:cNvSpPr>
              <a:spLocks noChangeArrowheads="1"/>
            </p:cNvSpPr>
            <p:nvPr/>
          </p:nvSpPr>
          <p:spPr bwMode="auto">
            <a:xfrm>
              <a:off x="9482444" y="3888343"/>
              <a:ext cx="607114" cy="713360"/>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0" name="矩形 91"/>
            <p:cNvSpPr>
              <a:spLocks noChangeArrowheads="1"/>
            </p:cNvSpPr>
            <p:nvPr/>
          </p:nvSpPr>
          <p:spPr bwMode="auto">
            <a:xfrm>
              <a:off x="9527054" y="3947525"/>
              <a:ext cx="501619" cy="589404"/>
            </a:xfrm>
            <a:prstGeom prst="rect">
              <a:avLst/>
            </a:prstGeom>
            <a:solidFill>
              <a:srgbClr val="12A7AE"/>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 name="矩形 92"/>
            <p:cNvSpPr>
              <a:spLocks noChangeArrowheads="1"/>
            </p:cNvSpPr>
            <p:nvPr/>
          </p:nvSpPr>
          <p:spPr bwMode="auto">
            <a:xfrm>
              <a:off x="9591716" y="4023787"/>
              <a:ext cx="371786" cy="61885"/>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2" name="矩形 93"/>
            <p:cNvSpPr>
              <a:spLocks noChangeArrowheads="1"/>
            </p:cNvSpPr>
            <p:nvPr/>
          </p:nvSpPr>
          <p:spPr bwMode="auto">
            <a:xfrm>
              <a:off x="9591716" y="4149243"/>
              <a:ext cx="371786" cy="61885"/>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3" name="矩形 94"/>
            <p:cNvSpPr>
              <a:spLocks noChangeArrowheads="1"/>
            </p:cNvSpPr>
            <p:nvPr/>
          </p:nvSpPr>
          <p:spPr bwMode="auto">
            <a:xfrm>
              <a:off x="9591716" y="4274699"/>
              <a:ext cx="371786" cy="61885"/>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4" name="矩形 95"/>
            <p:cNvSpPr>
              <a:spLocks noChangeArrowheads="1"/>
            </p:cNvSpPr>
            <p:nvPr/>
          </p:nvSpPr>
          <p:spPr bwMode="auto">
            <a:xfrm>
              <a:off x="9591716" y="4400154"/>
              <a:ext cx="371786" cy="61885"/>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55" name="组合 108"/>
            <p:cNvGrpSpPr/>
            <p:nvPr/>
          </p:nvGrpSpPr>
          <p:grpSpPr bwMode="auto">
            <a:xfrm>
              <a:off x="9899776" y="3727185"/>
              <a:ext cx="249968" cy="759082"/>
              <a:chOff x="0" y="0"/>
              <a:chExt cx="317688" cy="965960"/>
            </a:xfrm>
          </p:grpSpPr>
          <p:grpSp>
            <p:nvGrpSpPr>
              <p:cNvPr id="56" name="组合 103"/>
              <p:cNvGrpSpPr/>
              <p:nvPr/>
            </p:nvGrpSpPr>
            <p:grpSpPr bwMode="auto">
              <a:xfrm rot="-8686862">
                <a:off x="562" y="0"/>
                <a:ext cx="242016" cy="965960"/>
                <a:chOff x="0" y="0"/>
                <a:chExt cx="109537" cy="671255"/>
              </a:xfrm>
            </p:grpSpPr>
            <p:sp>
              <p:nvSpPr>
                <p:cNvPr id="59" name="圆角矩形 102"/>
                <p:cNvSpPr>
                  <a:spLocks noChangeArrowheads="1"/>
                </p:cNvSpPr>
                <p:nvPr/>
              </p:nvSpPr>
              <p:spPr bwMode="auto">
                <a:xfrm>
                  <a:off x="768" y="523599"/>
                  <a:ext cx="108000" cy="147656"/>
                </a:xfrm>
                <a:prstGeom prst="roundRect">
                  <a:avLst>
                    <a:gd name="adj" fmla="val 41042"/>
                  </a:avLst>
                </a:prstGeom>
                <a:solidFill>
                  <a:schemeClr val="bg1"/>
                </a:solidFill>
                <a:ln w="25400">
                  <a:solidFill>
                    <a:srgbClr val="12A7AE"/>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0" name="等腰三角形 99"/>
                <p:cNvSpPr>
                  <a:spLocks noChangeArrowheads="1"/>
                </p:cNvSpPr>
                <p:nvPr/>
              </p:nvSpPr>
              <p:spPr bwMode="auto">
                <a:xfrm>
                  <a:off x="513" y="0"/>
                  <a:ext cx="108000" cy="142875"/>
                </a:xfrm>
                <a:prstGeom prst="triangle">
                  <a:avLst>
                    <a:gd name="adj" fmla="val 50000"/>
                  </a:avLst>
                </a:prstGeom>
                <a:solidFill>
                  <a:schemeClr val="bg1"/>
                </a:solidFill>
                <a:ln w="25400">
                  <a:solidFill>
                    <a:srgbClr val="12A7AE"/>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 name="矩形 100"/>
                <p:cNvSpPr>
                  <a:spLocks noChangeArrowheads="1"/>
                </p:cNvSpPr>
                <p:nvPr/>
              </p:nvSpPr>
              <p:spPr bwMode="auto">
                <a:xfrm>
                  <a:off x="0" y="144462"/>
                  <a:ext cx="109537" cy="438150"/>
                </a:xfrm>
                <a:prstGeom prst="rect">
                  <a:avLst/>
                </a:prstGeom>
                <a:solidFill>
                  <a:schemeClr val="bg1"/>
                </a:solidFill>
                <a:ln w="25400">
                  <a:solidFill>
                    <a:srgbClr val="12A7AE"/>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sp>
            <p:nvSpPr>
              <p:cNvPr id="57" name="直接连接符 105"/>
              <p:cNvSpPr>
                <a:spLocks noChangeShapeType="1"/>
              </p:cNvSpPr>
              <p:nvPr/>
            </p:nvSpPr>
            <p:spPr bwMode="auto">
              <a:xfrm flipH="1">
                <a:off x="0" y="217724"/>
                <a:ext cx="245414" cy="349418"/>
              </a:xfrm>
              <a:prstGeom prst="line">
                <a:avLst/>
              </a:prstGeom>
              <a:noFill/>
              <a:ln w="19050">
                <a:solidFill>
                  <a:srgbClr val="12A7AE"/>
                </a:solidFill>
                <a:bevel/>
              </a:ln>
              <a:extLst>
                <a:ext uri="{909E8E84-426E-40DD-AFC4-6F175D3DCCD1}">
                  <a14:hiddenFill xmlns:a14="http://schemas.microsoft.com/office/drawing/2010/main">
                    <a:noFill/>
                  </a14:hiddenFill>
                </a:ext>
              </a:extLst>
            </p:spPr>
            <p:txBody>
              <a:bodyPr/>
              <a:lstStyle/>
              <a:p>
                <a:endParaRPr lang="zh-CN" altLang="en-US"/>
              </a:p>
            </p:txBody>
          </p:sp>
          <p:sp>
            <p:nvSpPr>
              <p:cNvPr id="58" name="直接连接符 107"/>
              <p:cNvSpPr>
                <a:spLocks noChangeShapeType="1"/>
              </p:cNvSpPr>
              <p:nvPr/>
            </p:nvSpPr>
            <p:spPr bwMode="auto">
              <a:xfrm flipH="1">
                <a:off x="72274" y="265392"/>
                <a:ext cx="245414" cy="349418"/>
              </a:xfrm>
              <a:prstGeom prst="line">
                <a:avLst/>
              </a:prstGeom>
              <a:noFill/>
              <a:ln w="19050">
                <a:solidFill>
                  <a:srgbClr val="12A7AE"/>
                </a:solidFill>
                <a:bevel/>
              </a:ln>
              <a:extLst>
                <a:ext uri="{909E8E84-426E-40DD-AFC4-6F175D3DCCD1}">
                  <a14:hiddenFill xmlns:a14="http://schemas.microsoft.com/office/drawing/2010/main">
                    <a:noFill/>
                  </a14:hiddenFill>
                </a:ext>
              </a:extLst>
            </p:spPr>
            <p:txBody>
              <a:bodyPr/>
              <a:lstStyle/>
              <a:p>
                <a:endParaRPr lang="zh-CN" altLang="en-US"/>
              </a:p>
            </p:txBody>
          </p:sp>
        </p:grpSp>
      </p:grpSp>
      <p:sp>
        <p:nvSpPr>
          <p:cNvPr id="65" name="六边形 64"/>
          <p:cNvSpPr/>
          <p:nvPr/>
        </p:nvSpPr>
        <p:spPr>
          <a:xfrm>
            <a:off x="8473851" y="3573016"/>
            <a:ext cx="1224136" cy="105529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8751472" y="3789566"/>
            <a:ext cx="790674" cy="577975"/>
            <a:chOff x="7599343" y="3871727"/>
            <a:chExt cx="790674" cy="577975"/>
          </a:xfrm>
        </p:grpSpPr>
        <p:sp>
          <p:nvSpPr>
            <p:cNvPr id="68" name="任意多边形 85"/>
            <p:cNvSpPr>
              <a:spLocks noChangeArrowheads="1"/>
            </p:cNvSpPr>
            <p:nvPr/>
          </p:nvSpPr>
          <p:spPr bwMode="auto">
            <a:xfrm>
              <a:off x="7622726" y="3973484"/>
              <a:ext cx="628785" cy="476218"/>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9" name="任意多边形 86"/>
            <p:cNvSpPr>
              <a:spLocks noChangeArrowheads="1"/>
            </p:cNvSpPr>
            <p:nvPr/>
          </p:nvSpPr>
          <p:spPr bwMode="auto">
            <a:xfrm rot="13790841">
              <a:off x="7831852" y="3639218"/>
              <a:ext cx="325655" cy="790674"/>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6"/>
                                        </p:tgtEl>
                                      </p:cBhvr>
                                    </p:animEffect>
                                    <p:set>
                                      <p:cBhvr>
                                        <p:cTn id="7" dur="1" fill="hold">
                                          <p:stCondLst>
                                            <p:cond delay="499"/>
                                          </p:stCondLst>
                                        </p:cTn>
                                        <p:tgtEl>
                                          <p:spTgt spid="14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47"/>
                                        </p:tgtEl>
                                      </p:cBhvr>
                                    </p:animEffect>
                                    <p:set>
                                      <p:cBhvr>
                                        <p:cTn id="10" dur="1" fill="hold">
                                          <p:stCondLst>
                                            <p:cond delay="499"/>
                                          </p:stCondLst>
                                        </p:cTn>
                                        <p:tgtEl>
                                          <p:spTgt spid="14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48"/>
                                        </p:tgtEl>
                                      </p:cBhvr>
                                    </p:animEffect>
                                    <p:set>
                                      <p:cBhvr>
                                        <p:cTn id="13" dur="1" fill="hold">
                                          <p:stCondLst>
                                            <p:cond delay="499"/>
                                          </p:stCondLst>
                                        </p:cTn>
                                        <p:tgtEl>
                                          <p:spTgt spid="14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55"/>
                                        </p:tgtEl>
                                      </p:cBhvr>
                                    </p:animEffect>
                                    <p:set>
                                      <p:cBhvr>
                                        <p:cTn id="16" dur="1" fill="hold">
                                          <p:stCondLst>
                                            <p:cond delay="499"/>
                                          </p:stCondLst>
                                        </p:cTn>
                                        <p:tgtEl>
                                          <p:spTgt spid="15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6"/>
                                        </p:tgtEl>
                                      </p:cBhvr>
                                    </p:animEffect>
                                    <p:set>
                                      <p:cBhvr>
                                        <p:cTn id="19" dur="1" fill="hold">
                                          <p:stCondLst>
                                            <p:cond delay="499"/>
                                          </p:stCondLst>
                                        </p:cTn>
                                        <p:tgtEl>
                                          <p:spTgt spid="4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7"/>
                                        </p:tgtEl>
                                      </p:cBhvr>
                                    </p:animEffect>
                                    <p:set>
                                      <p:cBhvr>
                                        <p:cTn id="22" dur="1" fill="hold">
                                          <p:stCondLst>
                                            <p:cond delay="499"/>
                                          </p:stCondLst>
                                        </p:cTn>
                                        <p:tgtEl>
                                          <p:spTgt spid="4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8"/>
                                        </p:tgtEl>
                                      </p:cBhvr>
                                    </p:animEffect>
                                    <p:set>
                                      <p:cBhvr>
                                        <p:cTn id="25" dur="1" fill="hold">
                                          <p:stCondLst>
                                            <p:cond delay="499"/>
                                          </p:stCondLst>
                                        </p:cTn>
                                        <p:tgtEl>
                                          <p:spTgt spid="4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65"/>
                                        </p:tgtEl>
                                      </p:cBhvr>
                                    </p:animEffect>
                                    <p:set>
                                      <p:cBhvr>
                                        <p:cTn id="28" dur="1" fill="hold">
                                          <p:stCondLst>
                                            <p:cond delay="499"/>
                                          </p:stCondLst>
                                        </p:cTn>
                                        <p:tgtEl>
                                          <p:spTgt spid="6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67"/>
                                        </p:tgtEl>
                                      </p:cBhvr>
                                    </p:animEffect>
                                    <p:set>
                                      <p:cBhvr>
                                        <p:cTn id="31" dur="1" fill="hold">
                                          <p:stCondLst>
                                            <p:cond delay="4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p:bldP spid="155" grpId="0"/>
      <p:bldP spid="46" grpId="0" animBg="1"/>
      <p:bldP spid="47" grpId="0"/>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12195175" cy="2204864"/>
          </a:xfrm>
          <a:prstGeom prst="rect">
            <a:avLst/>
          </a:prstGeom>
          <a:blipFill>
            <a:blip r:embed="rId1">
              <a:extLst>
                <a:ext uri="{BEBA8EAE-BF5A-486C-A8C5-ECC9F3942E4B}">
                  <a14:imgProps xmlns:a14="http://schemas.microsoft.com/office/drawing/2010/main">
                    <a14:imgLayer r:embed="rId2">
                      <a14:imgEffect>
                        <a14:brightnessContrast bright="7000"/>
                      </a14:imgEffect>
                      <a14:imgEffect>
                        <a14:sharpenSoften amount="-100000"/>
                      </a14:imgEffect>
                    </a14:imgLayer>
                  </a14:imgProps>
                </a:ext>
              </a:extLst>
            </a:blip>
            <a:srcRect/>
            <a:stretch>
              <a:fillRect l="-927" t="-87967" r="-326" b="-1336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六边形 42"/>
          <p:cNvSpPr/>
          <p:nvPr/>
        </p:nvSpPr>
        <p:spPr>
          <a:xfrm>
            <a:off x="4840235" y="1102432"/>
            <a:ext cx="2505879" cy="2160240"/>
          </a:xfrm>
          <a:prstGeom prst="hexagon">
            <a:avLst/>
          </a:prstGeom>
          <a:solidFill>
            <a:srgbClr val="FC7B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822" y="2232248"/>
            <a:ext cx="12218268" cy="465313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822" y="2204864"/>
            <a:ext cx="12203995"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5095236" y="1340768"/>
            <a:ext cx="2004703" cy="1728192"/>
          </a:xfrm>
          <a:prstGeom prst="hexagon">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4"/>
          <p:cNvSpPr txBox="1"/>
          <p:nvPr/>
        </p:nvSpPr>
        <p:spPr>
          <a:xfrm>
            <a:off x="5305499" y="1997968"/>
            <a:ext cx="169363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5400" dirty="0" smtClean="0">
                <a:solidFill>
                  <a:schemeClr val="bg1"/>
                </a:solidFill>
                <a:latin typeface="方正超粗黑简体" panose="03000509000000000000" pitchFamily="65" charset="-122"/>
                <a:ea typeface="方正超粗黑简体" panose="03000509000000000000" pitchFamily="65" charset="-122"/>
              </a:rPr>
              <a:t>目录</a:t>
            </a:r>
            <a:endParaRPr lang="en-US" altLang="zh-CN" sz="5400" dirty="0" smtClean="0">
              <a:solidFill>
                <a:schemeClr val="bg1"/>
              </a:solidFill>
              <a:latin typeface="方正超粗黑简体" panose="03000509000000000000" pitchFamily="65" charset="-122"/>
              <a:ea typeface="方正超粗黑简体" panose="03000509000000000000" pitchFamily="65" charset="-122"/>
            </a:endParaRPr>
          </a:p>
          <a:p>
            <a:r>
              <a:rPr lang="en-US" altLang="zh-CN" sz="2000" b="1" dirty="0">
                <a:solidFill>
                  <a:schemeClr val="bg1"/>
                </a:solidFill>
                <a:latin typeface="方正超粗黑简体" panose="03000509000000000000" pitchFamily="65" charset="-122"/>
                <a:ea typeface="方正超粗黑简体" panose="03000509000000000000" pitchFamily="65" charset="-122"/>
              </a:rPr>
              <a:t>CONTENTS</a:t>
            </a:r>
            <a:endParaRPr lang="zh-CN" altLang="en-US" sz="2000" dirty="0">
              <a:solidFill>
                <a:schemeClr val="bg1"/>
              </a:solidFill>
              <a:latin typeface="方正超粗黑简体" panose="03000509000000000000" pitchFamily="65" charset="-122"/>
              <a:ea typeface="方正超粗黑简体" panose="03000509000000000000" pitchFamily="65" charset="-122"/>
            </a:endParaRPr>
          </a:p>
          <a:p>
            <a:pPr algn="l"/>
            <a:endParaRPr lang="zh-CN" altLang="en-US" sz="5400" dirty="0">
              <a:solidFill>
                <a:schemeClr val="bg1"/>
              </a:solidFill>
              <a:latin typeface="方正超粗黑简体" panose="03000509000000000000" pitchFamily="65" charset="-122"/>
              <a:ea typeface="方正超粗黑简体" panose="03000509000000000000" pitchFamily="65" charset="-122"/>
            </a:endParaRPr>
          </a:p>
        </p:txBody>
      </p:sp>
      <p:sp>
        <p:nvSpPr>
          <p:cNvPr id="11" name="标题 4"/>
          <p:cNvSpPr txBox="1"/>
          <p:nvPr/>
        </p:nvSpPr>
        <p:spPr>
          <a:xfrm>
            <a:off x="5340061" y="1988840"/>
            <a:ext cx="169363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dirty="0">
              <a:solidFill>
                <a:schemeClr val="bg1"/>
              </a:solidFill>
              <a:latin typeface="方正超粗黑简体" panose="03000509000000000000" pitchFamily="65" charset="-122"/>
              <a:ea typeface="方正超粗黑简体" panose="03000509000000000000" pitchFamily="65" charset="-122"/>
            </a:endParaRPr>
          </a:p>
        </p:txBody>
      </p:sp>
      <p:sp>
        <p:nvSpPr>
          <p:cNvPr id="145" name="标题 4"/>
          <p:cNvSpPr txBox="1"/>
          <p:nvPr/>
        </p:nvSpPr>
        <p:spPr>
          <a:xfrm>
            <a:off x="2353171" y="4744425"/>
            <a:ext cx="1512168"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latin typeface="微软雅黑" panose="020B0503020204020204" pitchFamily="34" charset="-122"/>
                <a:ea typeface="微软雅黑" panose="020B0503020204020204" pitchFamily="34" charset="-122"/>
              </a:rPr>
              <a:t>创业原因</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46" name="六边形 145"/>
          <p:cNvSpPr/>
          <p:nvPr/>
        </p:nvSpPr>
        <p:spPr>
          <a:xfrm>
            <a:off x="4297388" y="3655177"/>
            <a:ext cx="1224136" cy="105529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标题 4"/>
          <p:cNvSpPr txBox="1"/>
          <p:nvPr/>
        </p:nvSpPr>
        <p:spPr>
          <a:xfrm>
            <a:off x="3865340" y="4744425"/>
            <a:ext cx="2232247"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latin typeface="微软雅黑" panose="020B0503020204020204" pitchFamily="34" charset="-122"/>
                <a:ea typeface="微软雅黑" panose="020B0503020204020204" pitchFamily="34" charset="-122"/>
              </a:rPr>
              <a:t>优惠政策</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48" name="组合 34"/>
          <p:cNvGrpSpPr/>
          <p:nvPr/>
        </p:nvGrpSpPr>
        <p:grpSpPr bwMode="auto">
          <a:xfrm>
            <a:off x="4490334" y="3776525"/>
            <a:ext cx="838242" cy="742624"/>
            <a:chOff x="0" y="0"/>
            <a:chExt cx="1638834" cy="1453552"/>
          </a:xfrm>
        </p:grpSpPr>
        <p:sp>
          <p:nvSpPr>
            <p:cNvPr id="149" name="椭圆形标注 1"/>
            <p:cNvSpPr>
              <a:spLocks noChangeArrowheads="1"/>
            </p:cNvSpPr>
            <p:nvPr/>
          </p:nvSpPr>
          <p:spPr bwMode="auto">
            <a:xfrm>
              <a:off x="0" y="336451"/>
              <a:ext cx="936579" cy="756848"/>
            </a:xfrm>
            <a:custGeom>
              <a:avLst/>
              <a:gdLst>
                <a:gd name="T0" fmla="*/ 0 w 936579"/>
                <a:gd name="T1" fmla="*/ 756848 h 756848"/>
                <a:gd name="T2" fmla="*/ 156202 w 936579"/>
                <a:gd name="T3" fmla="*/ 524675 h 756848"/>
                <a:gd name="T4" fmla="*/ 255476 w 936579"/>
                <a:gd name="T5" fmla="*/ 39368 h 756848"/>
                <a:gd name="T6" fmla="*/ 729265 w 936579"/>
                <a:gd name="T7" fmla="*/ 49965 h 756848"/>
                <a:gd name="T8" fmla="*/ 776286 w 936579"/>
                <a:gd name="T9" fmla="*/ 540977 h 756848"/>
                <a:gd name="T10" fmla="*/ 300887 w 936579"/>
                <a:gd name="T11" fmla="*/ 590215 h 756848"/>
                <a:gd name="T12" fmla="*/ 0 w 936579"/>
                <a:gd name="T13" fmla="*/ 756848 h 756848"/>
                <a:gd name="T14" fmla="*/ 0 60000 65536"/>
                <a:gd name="T15" fmla="*/ 0 60000 65536"/>
                <a:gd name="T16" fmla="*/ 0 60000 65536"/>
                <a:gd name="T17" fmla="*/ 0 60000 65536"/>
                <a:gd name="T18" fmla="*/ 0 60000 65536"/>
                <a:gd name="T19" fmla="*/ 0 60000 65536"/>
                <a:gd name="T20" fmla="*/ 0 60000 65536"/>
                <a:gd name="T21" fmla="*/ 0 w 936579"/>
                <a:gd name="T22" fmla="*/ 0 h 756848"/>
                <a:gd name="T23" fmla="*/ 936579 w 936579"/>
                <a:gd name="T24" fmla="*/ 756848 h 7568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6579" h="756848">
                  <a:moveTo>
                    <a:pt x="0" y="756848"/>
                  </a:moveTo>
                  <a:cubicBezTo>
                    <a:pt x="93342" y="676282"/>
                    <a:pt x="148585" y="633816"/>
                    <a:pt x="156202" y="524675"/>
                  </a:cubicBezTo>
                  <a:cubicBezTo>
                    <a:pt x="-58092" y="380751"/>
                    <a:pt x="-8656" y="139080"/>
                    <a:pt x="255476" y="39368"/>
                  </a:cubicBezTo>
                  <a:cubicBezTo>
                    <a:pt x="404009" y="-16704"/>
                    <a:pt x="586606" y="-12620"/>
                    <a:pt x="729265" y="49965"/>
                  </a:cubicBezTo>
                  <a:cubicBezTo>
                    <a:pt x="984809" y="162074"/>
                    <a:pt x="1008338" y="407774"/>
                    <a:pt x="776286" y="540977"/>
                  </a:cubicBezTo>
                  <a:cubicBezTo>
                    <a:pt x="644509" y="616620"/>
                    <a:pt x="460430" y="635685"/>
                    <a:pt x="300887" y="590215"/>
                  </a:cubicBezTo>
                  <a:cubicBezTo>
                    <a:pt x="159316" y="753709"/>
                    <a:pt x="108234" y="745754"/>
                    <a:pt x="0" y="756848"/>
                  </a:cubicBez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0" name="任意多边形 36"/>
            <p:cNvSpPr>
              <a:spLocks noChangeArrowheads="1"/>
            </p:cNvSpPr>
            <p:nvPr/>
          </p:nvSpPr>
          <p:spPr bwMode="auto">
            <a:xfrm flipH="1">
              <a:off x="708027" y="0"/>
              <a:ext cx="930807" cy="756848"/>
            </a:xfrm>
            <a:custGeom>
              <a:avLst/>
              <a:gdLst>
                <a:gd name="T0" fmla="*/ 494573 w 930807"/>
                <a:gd name="T1" fmla="*/ 170 h 756848"/>
                <a:gd name="T2" fmla="*/ 255476 w 930807"/>
                <a:gd name="T3" fmla="*/ 39368 h 756848"/>
                <a:gd name="T4" fmla="*/ 156202 w 930807"/>
                <a:gd name="T5" fmla="*/ 524675 h 756848"/>
                <a:gd name="T6" fmla="*/ 0 w 930807"/>
                <a:gd name="T7" fmla="*/ 756848 h 756848"/>
                <a:gd name="T8" fmla="*/ 300887 w 930807"/>
                <a:gd name="T9" fmla="*/ 590215 h 756848"/>
                <a:gd name="T10" fmla="*/ 548999 w 930807"/>
                <a:gd name="T11" fmla="*/ 611014 h 756848"/>
                <a:gd name="T12" fmla="*/ 596549 w 930807"/>
                <a:gd name="T13" fmla="*/ 601477 h 756848"/>
                <a:gd name="T14" fmla="*/ 613661 w 930807"/>
                <a:gd name="T15" fmla="*/ 533394 h 756848"/>
                <a:gd name="T16" fmla="*/ 865483 w 930807"/>
                <a:gd name="T17" fmla="*/ 295111 h 756848"/>
                <a:gd name="T18" fmla="*/ 930807 w 930807"/>
                <a:gd name="T19" fmla="*/ 269335 h 756848"/>
                <a:gd name="T20" fmla="*/ 917628 w 930807"/>
                <a:gd name="T21" fmla="*/ 219469 h 756848"/>
                <a:gd name="T22" fmla="*/ 729265 w 930807"/>
                <a:gd name="T23" fmla="*/ 49965 h 756848"/>
                <a:gd name="T24" fmla="*/ 494573 w 930807"/>
                <a:gd name="T25" fmla="*/ 170 h 7568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0807"/>
                <a:gd name="T40" fmla="*/ 0 h 756848"/>
                <a:gd name="T41" fmla="*/ 930807 w 930807"/>
                <a:gd name="T42" fmla="*/ 756848 h 7568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0807" h="756848">
                  <a:moveTo>
                    <a:pt x="494573" y="170"/>
                  </a:moveTo>
                  <a:cubicBezTo>
                    <a:pt x="412525" y="-1665"/>
                    <a:pt x="329743" y="11332"/>
                    <a:pt x="255476" y="39368"/>
                  </a:cubicBezTo>
                  <a:cubicBezTo>
                    <a:pt x="-8656" y="139080"/>
                    <a:pt x="-58092" y="380751"/>
                    <a:pt x="156202" y="524675"/>
                  </a:cubicBezTo>
                  <a:cubicBezTo>
                    <a:pt x="148585" y="633816"/>
                    <a:pt x="93342" y="676282"/>
                    <a:pt x="0" y="756848"/>
                  </a:cubicBezTo>
                  <a:cubicBezTo>
                    <a:pt x="108234" y="745754"/>
                    <a:pt x="159316" y="753709"/>
                    <a:pt x="300887" y="590215"/>
                  </a:cubicBezTo>
                  <a:cubicBezTo>
                    <a:pt x="380659" y="612950"/>
                    <a:pt x="466564" y="619551"/>
                    <a:pt x="548999" y="611014"/>
                  </a:cubicBezTo>
                  <a:lnTo>
                    <a:pt x="596549" y="601477"/>
                  </a:lnTo>
                  <a:lnTo>
                    <a:pt x="613661" y="533394"/>
                  </a:lnTo>
                  <a:cubicBezTo>
                    <a:pt x="652875" y="439719"/>
                    <a:pt x="737369" y="354211"/>
                    <a:pt x="865483" y="295111"/>
                  </a:cubicBezTo>
                  <a:lnTo>
                    <a:pt x="930807" y="269335"/>
                  </a:lnTo>
                  <a:lnTo>
                    <a:pt x="917628" y="219469"/>
                  </a:lnTo>
                  <a:cubicBezTo>
                    <a:pt x="888296" y="152833"/>
                    <a:pt x="825094" y="92006"/>
                    <a:pt x="729265" y="49965"/>
                  </a:cubicBezTo>
                  <a:cubicBezTo>
                    <a:pt x="657936" y="18673"/>
                    <a:pt x="576622" y="2005"/>
                    <a:pt x="494573" y="170"/>
                  </a:cubicBez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1" name="任意多边形 37"/>
            <p:cNvSpPr>
              <a:spLocks noChangeArrowheads="1"/>
            </p:cNvSpPr>
            <p:nvPr/>
          </p:nvSpPr>
          <p:spPr bwMode="auto">
            <a:xfrm>
              <a:off x="430224" y="696874"/>
              <a:ext cx="1203267" cy="756678"/>
            </a:xfrm>
            <a:custGeom>
              <a:avLst/>
              <a:gdLst>
                <a:gd name="T0" fmla="*/ 635401 w 1203266"/>
                <a:gd name="T1" fmla="*/ 0 h 756678"/>
                <a:gd name="T2" fmla="*/ 936920 w 1203266"/>
                <a:gd name="T3" fmla="*/ 49795 h 756678"/>
                <a:gd name="T4" fmla="*/ 997330 w 1203266"/>
                <a:gd name="T5" fmla="*/ 540807 h 756678"/>
                <a:gd name="T6" fmla="*/ 386563 w 1203266"/>
                <a:gd name="T7" fmla="*/ 590045 h 756678"/>
                <a:gd name="T8" fmla="*/ 0 w 1203266"/>
                <a:gd name="T9" fmla="*/ 756678 h 756678"/>
                <a:gd name="T10" fmla="*/ 200680 w 1203266"/>
                <a:gd name="T11" fmla="*/ 524505 h 756678"/>
                <a:gd name="T12" fmla="*/ 56741 w 1203266"/>
                <a:gd name="T13" fmla="*/ 401980 h 756678"/>
                <a:gd name="T14" fmla="*/ 49379 w 1203266"/>
                <a:gd name="T15" fmla="*/ 382854 h 756678"/>
                <a:gd name="T16" fmla="*/ 102342 w 1203266"/>
                <a:gd name="T17" fmla="*/ 379683 h 756678"/>
                <a:gd name="T18" fmla="*/ 406202 w 1203266"/>
                <a:gd name="T19" fmla="*/ 281228 h 756678"/>
                <a:gd name="T20" fmla="*/ 612724 w 1203266"/>
                <a:gd name="T21" fmla="*/ 22095 h 756678"/>
                <a:gd name="T22" fmla="*/ 614126 w 1203266"/>
                <a:gd name="T23" fmla="*/ 1136 h 7566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3266"/>
                <a:gd name="T37" fmla="*/ 0 h 756678"/>
                <a:gd name="T38" fmla="*/ 1203266 w 1203266"/>
                <a:gd name="T39" fmla="*/ 756678 h 7566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3266" h="756678">
                  <a:moveTo>
                    <a:pt x="635401" y="0"/>
                  </a:moveTo>
                  <a:cubicBezTo>
                    <a:pt x="740812" y="1836"/>
                    <a:pt x="845279" y="18503"/>
                    <a:pt x="936920" y="49795"/>
                  </a:cubicBezTo>
                  <a:cubicBezTo>
                    <a:pt x="1265228" y="161904"/>
                    <a:pt x="1295457" y="407604"/>
                    <a:pt x="997330" y="540807"/>
                  </a:cubicBezTo>
                  <a:cubicBezTo>
                    <a:pt x="828030" y="616450"/>
                    <a:pt x="591535" y="635515"/>
                    <a:pt x="386563" y="590045"/>
                  </a:cubicBezTo>
                  <a:cubicBezTo>
                    <a:pt x="204681" y="753539"/>
                    <a:pt x="139053" y="745584"/>
                    <a:pt x="0" y="756678"/>
                  </a:cubicBezTo>
                  <a:cubicBezTo>
                    <a:pt x="119921" y="676112"/>
                    <a:pt x="190894" y="633646"/>
                    <a:pt x="200680" y="524505"/>
                  </a:cubicBezTo>
                  <a:cubicBezTo>
                    <a:pt x="131852" y="488524"/>
                    <a:pt x="84200" y="446434"/>
                    <a:pt x="56741" y="401980"/>
                  </a:cubicBezTo>
                  <a:lnTo>
                    <a:pt x="49379" y="382854"/>
                  </a:lnTo>
                  <a:lnTo>
                    <a:pt x="102342" y="379683"/>
                  </a:lnTo>
                  <a:cubicBezTo>
                    <a:pt x="212549" y="367681"/>
                    <a:pt x="318116" y="334396"/>
                    <a:pt x="406202" y="281228"/>
                  </a:cubicBezTo>
                  <a:cubicBezTo>
                    <a:pt x="522539" y="211009"/>
                    <a:pt x="590825" y="118550"/>
                    <a:pt x="612724" y="22095"/>
                  </a:cubicBezTo>
                  <a:lnTo>
                    <a:pt x="614126" y="1136"/>
                  </a:ln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sp>
        <p:nvSpPr>
          <p:cNvPr id="155" name="标题 4"/>
          <p:cNvSpPr txBox="1"/>
          <p:nvPr/>
        </p:nvSpPr>
        <p:spPr>
          <a:xfrm>
            <a:off x="5809555" y="4744425"/>
            <a:ext cx="2232247"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latin typeface="微软雅黑" panose="020B0503020204020204" pitchFamily="34" charset="-122"/>
                <a:ea typeface="微软雅黑" panose="020B0503020204020204" pitchFamily="34" charset="-122"/>
              </a:rPr>
              <a:t>项必备技能</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79" name="六边形 178"/>
          <p:cNvSpPr/>
          <p:nvPr/>
        </p:nvSpPr>
        <p:spPr>
          <a:xfrm>
            <a:off x="2497188" y="3655177"/>
            <a:ext cx="1224136" cy="1055290"/>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0" name="组合 51"/>
          <p:cNvGrpSpPr/>
          <p:nvPr/>
        </p:nvGrpSpPr>
        <p:grpSpPr bwMode="auto">
          <a:xfrm>
            <a:off x="2899016" y="3693739"/>
            <a:ext cx="420479" cy="978165"/>
            <a:chOff x="0" y="0"/>
            <a:chExt cx="431004" cy="1002648"/>
          </a:xfrm>
        </p:grpSpPr>
        <p:sp>
          <p:nvSpPr>
            <p:cNvPr id="181" name="椭圆 42"/>
            <p:cNvSpPr>
              <a:spLocks noChangeArrowheads="1"/>
            </p:cNvSpPr>
            <p:nvPr/>
          </p:nvSpPr>
          <p:spPr bwMode="auto">
            <a:xfrm>
              <a:off x="93928" y="0"/>
              <a:ext cx="233381" cy="233381"/>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2" name="圆角矩形 45"/>
            <p:cNvSpPr>
              <a:spLocks noChangeArrowheads="1"/>
            </p:cNvSpPr>
            <p:nvPr/>
          </p:nvSpPr>
          <p:spPr bwMode="auto">
            <a:xfrm>
              <a:off x="106910" y="605693"/>
              <a:ext cx="92820" cy="395389"/>
            </a:xfrm>
            <a:prstGeom prst="roundRect">
              <a:avLst>
                <a:gd name="adj" fmla="val 37190"/>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3" name="圆角矩形 46"/>
            <p:cNvSpPr>
              <a:spLocks noChangeArrowheads="1"/>
            </p:cNvSpPr>
            <p:nvPr/>
          </p:nvSpPr>
          <p:spPr bwMode="auto">
            <a:xfrm>
              <a:off x="230028" y="607259"/>
              <a:ext cx="92820" cy="395389"/>
            </a:xfrm>
            <a:prstGeom prst="roundRect">
              <a:avLst>
                <a:gd name="adj" fmla="val 37190"/>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84" name="组合 50"/>
            <p:cNvGrpSpPr/>
            <p:nvPr/>
          </p:nvGrpSpPr>
          <p:grpSpPr bwMode="auto">
            <a:xfrm>
              <a:off x="0" y="247694"/>
              <a:ext cx="431004" cy="405064"/>
              <a:chOff x="0" y="0"/>
              <a:chExt cx="488947" cy="405064"/>
            </a:xfrm>
          </p:grpSpPr>
          <p:sp>
            <p:nvSpPr>
              <p:cNvPr id="185" name="圆角矩形 43"/>
              <p:cNvSpPr>
                <a:spLocks noChangeArrowheads="1"/>
              </p:cNvSpPr>
              <p:nvPr/>
            </p:nvSpPr>
            <p:spPr bwMode="auto">
              <a:xfrm>
                <a:off x="0" y="1237"/>
                <a:ext cx="92820" cy="395389"/>
              </a:xfrm>
              <a:prstGeom prst="roundRect">
                <a:avLst>
                  <a:gd name="adj" fmla="val 37190"/>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6" name="圆角矩形 44"/>
              <p:cNvSpPr>
                <a:spLocks noChangeArrowheads="1"/>
              </p:cNvSpPr>
              <p:nvPr/>
            </p:nvSpPr>
            <p:spPr bwMode="auto">
              <a:xfrm>
                <a:off x="396127" y="0"/>
                <a:ext cx="92820" cy="395389"/>
              </a:xfrm>
              <a:prstGeom prst="roundRect">
                <a:avLst>
                  <a:gd name="adj" fmla="val 37190"/>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7" name="圆角矩形 47"/>
              <p:cNvSpPr>
                <a:spLocks noChangeArrowheads="1"/>
              </p:cNvSpPr>
              <p:nvPr/>
            </p:nvSpPr>
            <p:spPr bwMode="auto">
              <a:xfrm>
                <a:off x="25802" y="0"/>
                <a:ext cx="414746" cy="96066"/>
              </a:xfrm>
              <a:prstGeom prst="roundRect">
                <a:avLst>
                  <a:gd name="adj" fmla="val 16667"/>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8" name="矩形 49"/>
              <p:cNvSpPr>
                <a:spLocks noChangeArrowheads="1"/>
              </p:cNvSpPr>
              <p:nvPr/>
            </p:nvSpPr>
            <p:spPr bwMode="auto">
              <a:xfrm>
                <a:off x="121323" y="81064"/>
                <a:ext cx="245039" cy="324000"/>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grpSp>
        <p:nvGrpSpPr>
          <p:cNvPr id="189" name="组合 188"/>
          <p:cNvGrpSpPr/>
          <p:nvPr/>
        </p:nvGrpSpPr>
        <p:grpSpPr>
          <a:xfrm>
            <a:off x="8478448" y="5589239"/>
            <a:ext cx="1219539" cy="205871"/>
            <a:chOff x="1781704" y="5527385"/>
            <a:chExt cx="1219539" cy="205871"/>
          </a:xfrm>
        </p:grpSpPr>
        <p:sp>
          <p:nvSpPr>
            <p:cNvPr id="190" name="矩形 189"/>
            <p:cNvSpPr/>
            <p:nvPr/>
          </p:nvSpPr>
          <p:spPr>
            <a:xfrm>
              <a:off x="1781704" y="5661248"/>
              <a:ext cx="1219539" cy="72008"/>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等腰三角形 190"/>
            <p:cNvSpPr/>
            <p:nvPr/>
          </p:nvSpPr>
          <p:spPr>
            <a:xfrm>
              <a:off x="2328511" y="5527385"/>
              <a:ext cx="120112" cy="133863"/>
            </a:xfrm>
            <a:prstGeom prst="triangle">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六边形 45"/>
          <p:cNvSpPr/>
          <p:nvPr/>
        </p:nvSpPr>
        <p:spPr>
          <a:xfrm>
            <a:off x="6385619" y="3655177"/>
            <a:ext cx="1224136" cy="1055290"/>
          </a:xfrm>
          <a:prstGeom prst="hexagon">
            <a:avLst/>
          </a:prstGeom>
          <a:solidFill>
            <a:srgbClr val="12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标题 4"/>
          <p:cNvSpPr txBox="1"/>
          <p:nvPr/>
        </p:nvSpPr>
        <p:spPr>
          <a:xfrm>
            <a:off x="7969795" y="4744425"/>
            <a:ext cx="2232247"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latin typeface="微软雅黑" panose="020B0503020204020204" pitchFamily="34" charset="-122"/>
                <a:ea typeface="微软雅黑" panose="020B0503020204020204" pitchFamily="34" charset="-122"/>
              </a:rPr>
              <a:t>应该怎么做</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6673651" y="3727185"/>
            <a:ext cx="667300" cy="874518"/>
            <a:chOff x="9482444" y="3727185"/>
            <a:chExt cx="667300" cy="874518"/>
          </a:xfrm>
        </p:grpSpPr>
        <p:sp>
          <p:nvSpPr>
            <p:cNvPr id="49" name="矩形 90"/>
            <p:cNvSpPr>
              <a:spLocks noChangeArrowheads="1"/>
            </p:cNvSpPr>
            <p:nvPr/>
          </p:nvSpPr>
          <p:spPr bwMode="auto">
            <a:xfrm>
              <a:off x="9482444" y="3888343"/>
              <a:ext cx="607114" cy="713360"/>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0" name="矩形 91"/>
            <p:cNvSpPr>
              <a:spLocks noChangeArrowheads="1"/>
            </p:cNvSpPr>
            <p:nvPr/>
          </p:nvSpPr>
          <p:spPr bwMode="auto">
            <a:xfrm>
              <a:off x="9527054" y="3947525"/>
              <a:ext cx="501619" cy="589404"/>
            </a:xfrm>
            <a:prstGeom prst="rect">
              <a:avLst/>
            </a:prstGeom>
            <a:solidFill>
              <a:srgbClr val="12A7AE"/>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 name="矩形 92"/>
            <p:cNvSpPr>
              <a:spLocks noChangeArrowheads="1"/>
            </p:cNvSpPr>
            <p:nvPr/>
          </p:nvSpPr>
          <p:spPr bwMode="auto">
            <a:xfrm>
              <a:off x="9591716" y="4023787"/>
              <a:ext cx="371786" cy="61885"/>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2" name="矩形 93"/>
            <p:cNvSpPr>
              <a:spLocks noChangeArrowheads="1"/>
            </p:cNvSpPr>
            <p:nvPr/>
          </p:nvSpPr>
          <p:spPr bwMode="auto">
            <a:xfrm>
              <a:off x="9591716" y="4149243"/>
              <a:ext cx="371786" cy="61885"/>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3" name="矩形 94"/>
            <p:cNvSpPr>
              <a:spLocks noChangeArrowheads="1"/>
            </p:cNvSpPr>
            <p:nvPr/>
          </p:nvSpPr>
          <p:spPr bwMode="auto">
            <a:xfrm>
              <a:off x="9591716" y="4274699"/>
              <a:ext cx="371786" cy="61885"/>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4" name="矩形 95"/>
            <p:cNvSpPr>
              <a:spLocks noChangeArrowheads="1"/>
            </p:cNvSpPr>
            <p:nvPr/>
          </p:nvSpPr>
          <p:spPr bwMode="auto">
            <a:xfrm>
              <a:off x="9591716" y="4400154"/>
              <a:ext cx="371786" cy="61885"/>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55" name="组合 108"/>
            <p:cNvGrpSpPr/>
            <p:nvPr/>
          </p:nvGrpSpPr>
          <p:grpSpPr bwMode="auto">
            <a:xfrm>
              <a:off x="9899776" y="3727185"/>
              <a:ext cx="249968" cy="759082"/>
              <a:chOff x="0" y="0"/>
              <a:chExt cx="317688" cy="965960"/>
            </a:xfrm>
          </p:grpSpPr>
          <p:grpSp>
            <p:nvGrpSpPr>
              <p:cNvPr id="56" name="组合 103"/>
              <p:cNvGrpSpPr/>
              <p:nvPr/>
            </p:nvGrpSpPr>
            <p:grpSpPr bwMode="auto">
              <a:xfrm rot="-8686862">
                <a:off x="562" y="0"/>
                <a:ext cx="242016" cy="965960"/>
                <a:chOff x="0" y="0"/>
                <a:chExt cx="109537" cy="671255"/>
              </a:xfrm>
            </p:grpSpPr>
            <p:sp>
              <p:nvSpPr>
                <p:cNvPr id="59" name="圆角矩形 102"/>
                <p:cNvSpPr>
                  <a:spLocks noChangeArrowheads="1"/>
                </p:cNvSpPr>
                <p:nvPr/>
              </p:nvSpPr>
              <p:spPr bwMode="auto">
                <a:xfrm>
                  <a:off x="768" y="523599"/>
                  <a:ext cx="108000" cy="147656"/>
                </a:xfrm>
                <a:prstGeom prst="roundRect">
                  <a:avLst>
                    <a:gd name="adj" fmla="val 41042"/>
                  </a:avLst>
                </a:prstGeom>
                <a:solidFill>
                  <a:schemeClr val="bg1"/>
                </a:solidFill>
                <a:ln w="25400">
                  <a:solidFill>
                    <a:srgbClr val="12A7AE"/>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0" name="等腰三角形 99"/>
                <p:cNvSpPr>
                  <a:spLocks noChangeArrowheads="1"/>
                </p:cNvSpPr>
                <p:nvPr/>
              </p:nvSpPr>
              <p:spPr bwMode="auto">
                <a:xfrm>
                  <a:off x="513" y="0"/>
                  <a:ext cx="108000" cy="142875"/>
                </a:xfrm>
                <a:prstGeom prst="triangle">
                  <a:avLst>
                    <a:gd name="adj" fmla="val 50000"/>
                  </a:avLst>
                </a:prstGeom>
                <a:solidFill>
                  <a:schemeClr val="bg1"/>
                </a:solidFill>
                <a:ln w="25400">
                  <a:solidFill>
                    <a:srgbClr val="12A7AE"/>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 name="矩形 100"/>
                <p:cNvSpPr>
                  <a:spLocks noChangeArrowheads="1"/>
                </p:cNvSpPr>
                <p:nvPr/>
              </p:nvSpPr>
              <p:spPr bwMode="auto">
                <a:xfrm>
                  <a:off x="0" y="144462"/>
                  <a:ext cx="109537" cy="438150"/>
                </a:xfrm>
                <a:prstGeom prst="rect">
                  <a:avLst/>
                </a:prstGeom>
                <a:solidFill>
                  <a:schemeClr val="bg1"/>
                </a:solidFill>
                <a:ln w="25400">
                  <a:solidFill>
                    <a:srgbClr val="12A7AE"/>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sp>
            <p:nvSpPr>
              <p:cNvPr id="57" name="直接连接符 105"/>
              <p:cNvSpPr>
                <a:spLocks noChangeShapeType="1"/>
              </p:cNvSpPr>
              <p:nvPr/>
            </p:nvSpPr>
            <p:spPr bwMode="auto">
              <a:xfrm flipH="1">
                <a:off x="0" y="217724"/>
                <a:ext cx="245414" cy="349418"/>
              </a:xfrm>
              <a:prstGeom prst="line">
                <a:avLst/>
              </a:prstGeom>
              <a:noFill/>
              <a:ln w="19050">
                <a:solidFill>
                  <a:srgbClr val="12A7AE"/>
                </a:solidFill>
                <a:bevel/>
              </a:ln>
              <a:extLst>
                <a:ext uri="{909E8E84-426E-40DD-AFC4-6F175D3DCCD1}">
                  <a14:hiddenFill xmlns:a14="http://schemas.microsoft.com/office/drawing/2010/main">
                    <a:noFill/>
                  </a14:hiddenFill>
                </a:ext>
              </a:extLst>
            </p:spPr>
            <p:txBody>
              <a:bodyPr/>
              <a:lstStyle/>
              <a:p>
                <a:endParaRPr lang="zh-CN" altLang="en-US"/>
              </a:p>
            </p:txBody>
          </p:sp>
          <p:sp>
            <p:nvSpPr>
              <p:cNvPr id="58" name="直接连接符 107"/>
              <p:cNvSpPr>
                <a:spLocks noChangeShapeType="1"/>
              </p:cNvSpPr>
              <p:nvPr/>
            </p:nvSpPr>
            <p:spPr bwMode="auto">
              <a:xfrm flipH="1">
                <a:off x="72274" y="265392"/>
                <a:ext cx="245414" cy="349418"/>
              </a:xfrm>
              <a:prstGeom prst="line">
                <a:avLst/>
              </a:prstGeom>
              <a:noFill/>
              <a:ln w="19050">
                <a:solidFill>
                  <a:srgbClr val="12A7AE"/>
                </a:solidFill>
                <a:bevel/>
              </a:ln>
              <a:extLst>
                <a:ext uri="{909E8E84-426E-40DD-AFC4-6F175D3DCCD1}">
                  <a14:hiddenFill xmlns:a14="http://schemas.microsoft.com/office/drawing/2010/main">
                    <a:noFill/>
                  </a14:hiddenFill>
                </a:ext>
              </a:extLst>
            </p:spPr>
            <p:txBody>
              <a:bodyPr/>
              <a:lstStyle/>
              <a:p>
                <a:endParaRPr lang="zh-CN" altLang="en-US"/>
              </a:p>
            </p:txBody>
          </p:sp>
        </p:grpSp>
      </p:grpSp>
      <p:sp>
        <p:nvSpPr>
          <p:cNvPr id="65" name="六边形 64"/>
          <p:cNvSpPr/>
          <p:nvPr/>
        </p:nvSpPr>
        <p:spPr>
          <a:xfrm>
            <a:off x="8473851" y="3573016"/>
            <a:ext cx="1224136" cy="105529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8751472" y="3789566"/>
            <a:ext cx="790674" cy="577975"/>
            <a:chOff x="7599343" y="3871727"/>
            <a:chExt cx="790674" cy="577975"/>
          </a:xfrm>
        </p:grpSpPr>
        <p:sp>
          <p:nvSpPr>
            <p:cNvPr id="68" name="任意多边形 85"/>
            <p:cNvSpPr>
              <a:spLocks noChangeArrowheads="1"/>
            </p:cNvSpPr>
            <p:nvPr/>
          </p:nvSpPr>
          <p:spPr bwMode="auto">
            <a:xfrm>
              <a:off x="7622726" y="3973484"/>
              <a:ext cx="628785" cy="476218"/>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9" name="任意多边形 86"/>
            <p:cNvSpPr>
              <a:spLocks noChangeArrowheads="1"/>
            </p:cNvSpPr>
            <p:nvPr/>
          </p:nvSpPr>
          <p:spPr bwMode="auto">
            <a:xfrm rot="13790841">
              <a:off x="7831852" y="3639218"/>
              <a:ext cx="325655" cy="790674"/>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5"/>
                                        </p:tgtEl>
                                      </p:cBhvr>
                                    </p:animEffect>
                                    <p:set>
                                      <p:cBhvr>
                                        <p:cTn id="7" dur="1" fill="hold">
                                          <p:stCondLst>
                                            <p:cond delay="499"/>
                                          </p:stCondLst>
                                        </p:cTn>
                                        <p:tgtEl>
                                          <p:spTgt spid="14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46"/>
                                        </p:tgtEl>
                                      </p:cBhvr>
                                    </p:animEffect>
                                    <p:set>
                                      <p:cBhvr>
                                        <p:cTn id="10" dur="1" fill="hold">
                                          <p:stCondLst>
                                            <p:cond delay="499"/>
                                          </p:stCondLst>
                                        </p:cTn>
                                        <p:tgtEl>
                                          <p:spTgt spid="14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7"/>
                                        </p:tgtEl>
                                      </p:cBhvr>
                                    </p:animEffect>
                                    <p:set>
                                      <p:cBhvr>
                                        <p:cTn id="13" dur="1" fill="hold">
                                          <p:stCondLst>
                                            <p:cond delay="499"/>
                                          </p:stCondLst>
                                        </p:cTn>
                                        <p:tgtEl>
                                          <p:spTgt spid="14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48"/>
                                        </p:tgtEl>
                                      </p:cBhvr>
                                    </p:animEffect>
                                    <p:set>
                                      <p:cBhvr>
                                        <p:cTn id="16" dur="1" fill="hold">
                                          <p:stCondLst>
                                            <p:cond delay="499"/>
                                          </p:stCondLst>
                                        </p:cTn>
                                        <p:tgtEl>
                                          <p:spTgt spid="14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55"/>
                                        </p:tgtEl>
                                      </p:cBhvr>
                                    </p:animEffect>
                                    <p:set>
                                      <p:cBhvr>
                                        <p:cTn id="19" dur="1" fill="hold">
                                          <p:stCondLst>
                                            <p:cond delay="499"/>
                                          </p:stCondLst>
                                        </p:cTn>
                                        <p:tgtEl>
                                          <p:spTgt spid="155"/>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79"/>
                                        </p:tgtEl>
                                      </p:cBhvr>
                                    </p:animEffect>
                                    <p:set>
                                      <p:cBhvr>
                                        <p:cTn id="22" dur="1" fill="hold">
                                          <p:stCondLst>
                                            <p:cond delay="499"/>
                                          </p:stCondLst>
                                        </p:cTn>
                                        <p:tgtEl>
                                          <p:spTgt spid="17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80"/>
                                        </p:tgtEl>
                                      </p:cBhvr>
                                    </p:animEffect>
                                    <p:set>
                                      <p:cBhvr>
                                        <p:cTn id="25" dur="1" fill="hold">
                                          <p:stCondLst>
                                            <p:cond delay="499"/>
                                          </p:stCondLst>
                                        </p:cTn>
                                        <p:tgtEl>
                                          <p:spTgt spid="18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46"/>
                                        </p:tgtEl>
                                      </p:cBhvr>
                                    </p:animEffect>
                                    <p:set>
                                      <p:cBhvr>
                                        <p:cTn id="28" dur="1" fill="hold">
                                          <p:stCondLst>
                                            <p:cond delay="499"/>
                                          </p:stCondLst>
                                        </p:cTn>
                                        <p:tgtEl>
                                          <p:spTgt spid="4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animBg="1"/>
      <p:bldP spid="147" grpId="0"/>
      <p:bldP spid="155" grpId="0"/>
      <p:bldP spid="179" grpId="0" animBg="1"/>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应该怎么做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4"/>
          <p:cNvSpPr txBox="1"/>
          <p:nvPr/>
        </p:nvSpPr>
        <p:spPr>
          <a:xfrm>
            <a:off x="192931" y="720080"/>
            <a:ext cx="4248472" cy="404664"/>
          </a:xfrm>
          <a:prstGeom prst="rect">
            <a:avLst/>
          </a:prstGeom>
        </p:spPr>
        <p:txBody>
          <a:bodyPr vert="horz" lIns="91440" tIns="45720" rIns="91440" bIns="45720" rtlCol="0" anchor="ctr">
            <a:noAutofit/>
          </a:bodyPr>
          <a:lstStyle>
            <a:defPPr>
              <a:defRPr lang="zh-CN"/>
            </a:defPPr>
            <a:lvl1pPr algn="ctr">
              <a:spcBef>
                <a:spcPct val="0"/>
              </a:spcBef>
              <a:buNone/>
              <a:defRPr sz="2800" b="1">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defRPr>
            </a:lvl1pPr>
          </a:lstStyle>
          <a:p>
            <a:r>
              <a:rPr lang="zh-CN" altLang="en-US" dirty="0" smtClean="0"/>
              <a:t>应该怎么做</a:t>
            </a:r>
            <a:r>
              <a:rPr lang="en-US" altLang="zh-CN" dirty="0" smtClean="0"/>
              <a:t>—</a:t>
            </a:r>
            <a:r>
              <a:rPr lang="zh-CN" altLang="en-US" dirty="0" smtClean="0"/>
              <a:t>心理准备</a:t>
            </a:r>
            <a:endParaRPr lang="en-US" altLang="zh-CN" dirty="0"/>
          </a:p>
        </p:txBody>
      </p:sp>
      <p:sp>
        <p:nvSpPr>
          <p:cNvPr id="92" name="矩形 91"/>
          <p:cNvSpPr/>
          <p:nvPr/>
        </p:nvSpPr>
        <p:spPr>
          <a:xfrm>
            <a:off x="253579" y="1412776"/>
            <a:ext cx="6564088" cy="707886"/>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第一：要有积极、乐观、自信得心态</a:t>
            </a:r>
            <a:endParaRPr lang="zh-CN" altLang="en-US" sz="2000" dirty="0">
              <a:latin typeface="微软雅黑" panose="020B0503020204020204" pitchFamily="34" charset="-122"/>
              <a:ea typeface="微软雅黑" panose="020B0503020204020204" pitchFamily="34" charset="-122"/>
            </a:endParaRPr>
          </a:p>
        </p:txBody>
      </p:sp>
      <p:sp>
        <p:nvSpPr>
          <p:cNvPr id="95" name="矩形 94"/>
          <p:cNvSpPr/>
          <p:nvPr/>
        </p:nvSpPr>
        <p:spPr>
          <a:xfrm>
            <a:off x="264939" y="2180216"/>
            <a:ext cx="6636096" cy="707886"/>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第二：做好吃苦耐劳和持久战的心理准备</a:t>
            </a:r>
            <a:endParaRPr lang="zh-CN" altLang="en-US" sz="2000" dirty="0">
              <a:latin typeface="微软雅黑" panose="020B0503020204020204" pitchFamily="34" charset="-122"/>
              <a:ea typeface="微软雅黑" panose="020B0503020204020204" pitchFamily="34" charset="-122"/>
            </a:endParaRPr>
          </a:p>
        </p:txBody>
      </p:sp>
      <p:sp>
        <p:nvSpPr>
          <p:cNvPr id="97" name="矩形 96"/>
          <p:cNvSpPr/>
          <p:nvPr/>
        </p:nvSpPr>
        <p:spPr>
          <a:xfrm>
            <a:off x="264939" y="3040502"/>
            <a:ext cx="6636096" cy="707886"/>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第三：要有独立分析和果断决策的心理准备</a:t>
            </a:r>
            <a:endParaRPr lang="zh-CN" altLang="en-US" sz="2000" dirty="0">
              <a:latin typeface="微软雅黑" panose="020B0503020204020204" pitchFamily="34" charset="-122"/>
              <a:ea typeface="微软雅黑" panose="020B0503020204020204" pitchFamily="34" charset="-122"/>
            </a:endParaRPr>
          </a:p>
        </p:txBody>
      </p:sp>
      <p:sp>
        <p:nvSpPr>
          <p:cNvPr id="99" name="矩形 98"/>
          <p:cNvSpPr/>
          <p:nvPr/>
        </p:nvSpPr>
        <p:spPr>
          <a:xfrm>
            <a:off x="264939" y="3933056"/>
            <a:ext cx="6636096" cy="707886"/>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第四：要有承担各种压力和挫折的心理准备</a:t>
            </a:r>
            <a:endParaRPr lang="zh-CN" altLang="en-US" sz="2000" dirty="0">
              <a:latin typeface="微软雅黑" panose="020B0503020204020204" pitchFamily="34" charset="-122"/>
              <a:ea typeface="微软雅黑" panose="020B0503020204020204" pitchFamily="34" charset="-122"/>
            </a:endParaRPr>
          </a:p>
        </p:txBody>
      </p:sp>
      <p:sp>
        <p:nvSpPr>
          <p:cNvPr id="100" name="矩形 99"/>
          <p:cNvSpPr/>
          <p:nvPr/>
        </p:nvSpPr>
        <p:spPr>
          <a:xfrm>
            <a:off x="264939" y="4797152"/>
            <a:ext cx="6636096" cy="707886"/>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第五：要有接受失败的心理准备</a:t>
            </a:r>
            <a:endParaRPr lang="zh-CN" altLang="en-US" sz="2000" dirty="0">
              <a:latin typeface="微软雅黑" panose="020B0503020204020204" pitchFamily="34" charset="-122"/>
              <a:ea typeface="微软雅黑" panose="020B0503020204020204" pitchFamily="34" charset="-122"/>
            </a:endParaRPr>
          </a:p>
        </p:txBody>
      </p:sp>
      <p:pic>
        <p:nvPicPr>
          <p:cNvPr id="1229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53743" y="2027817"/>
            <a:ext cx="5283624" cy="2979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应该怎么做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4"/>
          <p:cNvSpPr txBox="1"/>
          <p:nvPr/>
        </p:nvSpPr>
        <p:spPr>
          <a:xfrm>
            <a:off x="192931" y="720080"/>
            <a:ext cx="4248472" cy="404664"/>
          </a:xfrm>
          <a:prstGeom prst="rect">
            <a:avLst/>
          </a:prstGeom>
        </p:spPr>
        <p:txBody>
          <a:bodyPr vert="horz" lIns="91440" tIns="45720" rIns="91440" bIns="45720" rtlCol="0" anchor="ctr">
            <a:noAutofit/>
          </a:bodyPr>
          <a:lstStyle>
            <a:defPPr>
              <a:defRPr lang="zh-CN"/>
            </a:defPPr>
            <a:lvl1pPr algn="ctr">
              <a:spcBef>
                <a:spcPct val="0"/>
              </a:spcBef>
              <a:buNone/>
              <a:defRPr sz="2800" b="1">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defRPr>
            </a:lvl1pPr>
          </a:lstStyle>
          <a:p>
            <a:r>
              <a:rPr lang="zh-CN" altLang="en-US" dirty="0" smtClean="0"/>
              <a:t>应该怎么做</a:t>
            </a:r>
            <a:r>
              <a:rPr lang="en-US" altLang="zh-CN" dirty="0" smtClean="0"/>
              <a:t>—</a:t>
            </a:r>
            <a:r>
              <a:rPr lang="zh-CN" altLang="en-US" dirty="0" smtClean="0"/>
              <a:t>项目准备</a:t>
            </a:r>
            <a:endParaRPr lang="en-US" altLang="zh-CN" dirty="0"/>
          </a:p>
        </p:txBody>
      </p:sp>
      <p:sp>
        <p:nvSpPr>
          <p:cNvPr id="92" name="矩形 91"/>
          <p:cNvSpPr/>
          <p:nvPr/>
        </p:nvSpPr>
        <p:spPr>
          <a:xfrm>
            <a:off x="247865" y="1850921"/>
            <a:ext cx="6636096" cy="707886"/>
          </a:xfrm>
          <a:prstGeom prst="rect">
            <a:avLst/>
          </a:prstGeom>
          <a:ln>
            <a:noFill/>
          </a:ln>
        </p:spPr>
        <p:txBody>
          <a:bodyPr wrap="square" anchor="b">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第一：像谈恋爱一样选择项目</a:t>
            </a:r>
            <a:endParaRPr lang="zh-CN" altLang="en-US" sz="2000" dirty="0">
              <a:latin typeface="微软雅黑" panose="020B0503020204020204" pitchFamily="34" charset="-122"/>
              <a:ea typeface="微软雅黑" panose="020B0503020204020204" pitchFamily="34" charset="-122"/>
            </a:endParaRPr>
          </a:p>
        </p:txBody>
      </p:sp>
      <p:sp>
        <p:nvSpPr>
          <p:cNvPr id="95" name="矩形 94"/>
          <p:cNvSpPr/>
          <p:nvPr/>
        </p:nvSpPr>
        <p:spPr>
          <a:xfrm>
            <a:off x="278607" y="2643009"/>
            <a:ext cx="6636096" cy="707886"/>
          </a:xfrm>
          <a:prstGeom prst="rect">
            <a:avLst/>
          </a:prstGeom>
          <a:ln>
            <a:noFill/>
          </a:ln>
        </p:spPr>
        <p:txBody>
          <a:bodyPr wrap="square" anchor="b">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第二：选择项目前先审视自身</a:t>
            </a:r>
            <a:endParaRPr lang="zh-CN" altLang="en-US" sz="2000" dirty="0">
              <a:latin typeface="微软雅黑" panose="020B0503020204020204" pitchFamily="34" charset="-122"/>
              <a:ea typeface="微软雅黑" panose="020B0503020204020204" pitchFamily="34" charset="-122"/>
            </a:endParaRPr>
          </a:p>
        </p:txBody>
      </p:sp>
      <p:sp>
        <p:nvSpPr>
          <p:cNvPr id="97" name="矩形 96"/>
          <p:cNvSpPr/>
          <p:nvPr/>
        </p:nvSpPr>
        <p:spPr>
          <a:xfrm>
            <a:off x="247865" y="3519299"/>
            <a:ext cx="6636096" cy="707886"/>
          </a:xfrm>
          <a:prstGeom prst="rect">
            <a:avLst/>
          </a:prstGeom>
          <a:ln>
            <a:noFill/>
          </a:ln>
        </p:spPr>
        <p:txBody>
          <a:bodyPr wrap="square" anchor="b">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第三：项目要有创新、有特色</a:t>
            </a:r>
            <a:endParaRPr lang="zh-CN" altLang="en-US" sz="2000" dirty="0">
              <a:latin typeface="微软雅黑" panose="020B0503020204020204" pitchFamily="34" charset="-122"/>
              <a:ea typeface="微软雅黑" panose="020B0503020204020204" pitchFamily="34" charset="-122"/>
            </a:endParaRPr>
          </a:p>
        </p:txBody>
      </p:sp>
      <p:sp>
        <p:nvSpPr>
          <p:cNvPr id="99" name="矩形 98"/>
          <p:cNvSpPr/>
          <p:nvPr/>
        </p:nvSpPr>
        <p:spPr>
          <a:xfrm>
            <a:off x="236505" y="4425496"/>
            <a:ext cx="6636096" cy="707886"/>
          </a:xfrm>
          <a:prstGeom prst="rect">
            <a:avLst/>
          </a:prstGeom>
          <a:ln>
            <a:noFill/>
          </a:ln>
        </p:spPr>
        <p:txBody>
          <a:bodyPr wrap="square" anchor="b">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第四：选项目要有正确的方向</a:t>
            </a:r>
            <a:endParaRPr lang="zh-CN" altLang="en-US" sz="2000" dirty="0">
              <a:latin typeface="微软雅黑" panose="020B0503020204020204" pitchFamily="34" charset="-122"/>
              <a:ea typeface="微软雅黑" panose="020B0503020204020204" pitchFamily="34" charset="-122"/>
            </a:endParaRPr>
          </a:p>
        </p:txBody>
      </p:sp>
      <p:pic>
        <p:nvPicPr>
          <p:cNvPr id="133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97030" y="1124744"/>
            <a:ext cx="6895575" cy="506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应该怎么做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4"/>
          <p:cNvSpPr txBox="1"/>
          <p:nvPr/>
        </p:nvSpPr>
        <p:spPr>
          <a:xfrm>
            <a:off x="192931" y="720080"/>
            <a:ext cx="4248472" cy="404664"/>
          </a:xfrm>
          <a:prstGeom prst="rect">
            <a:avLst/>
          </a:prstGeom>
        </p:spPr>
        <p:txBody>
          <a:bodyPr vert="horz" lIns="91440" tIns="45720" rIns="91440" bIns="45720" rtlCol="0" anchor="ctr">
            <a:noAutofit/>
          </a:bodyPr>
          <a:lstStyle>
            <a:defPPr>
              <a:defRPr lang="zh-CN"/>
            </a:defPPr>
            <a:lvl1pPr algn="ctr">
              <a:spcBef>
                <a:spcPct val="0"/>
              </a:spcBef>
              <a:buNone/>
              <a:defRPr sz="2800" b="1">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defRPr>
            </a:lvl1pPr>
          </a:lstStyle>
          <a:p>
            <a:r>
              <a:rPr lang="zh-CN" altLang="en-US" dirty="0" smtClean="0"/>
              <a:t>应该怎么做</a:t>
            </a:r>
            <a:r>
              <a:rPr lang="en-US" altLang="zh-CN" dirty="0" smtClean="0"/>
              <a:t>—</a:t>
            </a:r>
            <a:r>
              <a:rPr lang="zh-CN" altLang="en-US" dirty="0" smtClean="0"/>
              <a:t>资金准备</a:t>
            </a:r>
            <a:endParaRPr lang="en-US" altLang="zh-CN" dirty="0"/>
          </a:p>
        </p:txBody>
      </p:sp>
      <p:sp>
        <p:nvSpPr>
          <p:cNvPr id="92" name="矩形 91"/>
          <p:cNvSpPr/>
          <p:nvPr/>
        </p:nvSpPr>
        <p:spPr>
          <a:xfrm>
            <a:off x="687313" y="1628800"/>
            <a:ext cx="6636096" cy="707886"/>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第一：自筹资金</a:t>
            </a:r>
            <a:endParaRPr lang="zh-CN" altLang="en-US" sz="2000" dirty="0">
              <a:latin typeface="微软雅黑" panose="020B0503020204020204" pitchFamily="34" charset="-122"/>
              <a:ea typeface="微软雅黑" panose="020B0503020204020204" pitchFamily="34" charset="-122"/>
            </a:endParaRPr>
          </a:p>
        </p:txBody>
      </p:sp>
      <p:sp>
        <p:nvSpPr>
          <p:cNvPr id="95" name="矩形 94"/>
          <p:cNvSpPr/>
          <p:nvPr/>
        </p:nvSpPr>
        <p:spPr>
          <a:xfrm>
            <a:off x="691991" y="2433082"/>
            <a:ext cx="6636096" cy="707886"/>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第二：股权融资</a:t>
            </a:r>
            <a:endParaRPr lang="zh-CN" altLang="en-US" sz="2000" dirty="0">
              <a:latin typeface="微软雅黑" panose="020B0503020204020204" pitchFamily="34" charset="-122"/>
              <a:ea typeface="微软雅黑" panose="020B0503020204020204" pitchFamily="34" charset="-122"/>
            </a:endParaRPr>
          </a:p>
        </p:txBody>
      </p:sp>
      <p:sp>
        <p:nvSpPr>
          <p:cNvPr id="97" name="矩形 96"/>
          <p:cNvSpPr/>
          <p:nvPr/>
        </p:nvSpPr>
        <p:spPr>
          <a:xfrm>
            <a:off x="693677" y="3356992"/>
            <a:ext cx="3970114" cy="707886"/>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第三：政策性贷款</a:t>
            </a:r>
            <a:endParaRPr lang="zh-CN" altLang="en-US" sz="2000" dirty="0">
              <a:latin typeface="微软雅黑" panose="020B0503020204020204" pitchFamily="34" charset="-122"/>
              <a:ea typeface="微软雅黑" panose="020B0503020204020204" pitchFamily="34" charset="-122"/>
            </a:endParaRPr>
          </a:p>
        </p:txBody>
      </p:sp>
      <p:sp>
        <p:nvSpPr>
          <p:cNvPr id="99" name="矩形 98"/>
          <p:cNvSpPr/>
          <p:nvPr/>
        </p:nvSpPr>
        <p:spPr>
          <a:xfrm>
            <a:off x="691991" y="4305290"/>
            <a:ext cx="6636096" cy="707886"/>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第四：债权融资</a:t>
            </a:r>
            <a:endParaRPr lang="zh-CN" altLang="en-US" sz="20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57627" y="896583"/>
            <a:ext cx="4964028" cy="527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应该怎么做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4"/>
          <p:cNvSpPr txBox="1"/>
          <p:nvPr/>
        </p:nvSpPr>
        <p:spPr>
          <a:xfrm>
            <a:off x="192931" y="720080"/>
            <a:ext cx="4248472" cy="404664"/>
          </a:xfrm>
          <a:prstGeom prst="rect">
            <a:avLst/>
          </a:prstGeom>
        </p:spPr>
        <p:txBody>
          <a:bodyPr vert="horz" lIns="91440" tIns="45720" rIns="91440" bIns="45720" rtlCol="0" anchor="ctr">
            <a:noAutofit/>
          </a:bodyPr>
          <a:lstStyle>
            <a:defPPr>
              <a:defRPr lang="zh-CN"/>
            </a:defPPr>
            <a:lvl1pPr algn="ctr">
              <a:spcBef>
                <a:spcPct val="0"/>
              </a:spcBef>
              <a:buNone/>
              <a:defRPr sz="2800" b="1">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defRPr>
            </a:lvl1pPr>
          </a:lstStyle>
          <a:p>
            <a:r>
              <a:rPr lang="zh-CN" altLang="en-US" dirty="0" smtClean="0"/>
              <a:t>应该怎么做</a:t>
            </a:r>
            <a:r>
              <a:rPr lang="en-US" altLang="zh-CN" dirty="0" smtClean="0"/>
              <a:t>—</a:t>
            </a:r>
            <a:r>
              <a:rPr lang="zh-CN" altLang="en-US" dirty="0" smtClean="0"/>
              <a:t>团队准备</a:t>
            </a:r>
            <a:endParaRPr lang="en-US" altLang="zh-CN" dirty="0"/>
          </a:p>
        </p:txBody>
      </p:sp>
      <p:sp>
        <p:nvSpPr>
          <p:cNvPr id="92" name="矩形 91"/>
          <p:cNvSpPr/>
          <p:nvPr/>
        </p:nvSpPr>
        <p:spPr>
          <a:xfrm>
            <a:off x="480963" y="1556792"/>
            <a:ext cx="5416637" cy="3785652"/>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创业</a:t>
            </a:r>
            <a:r>
              <a:rPr lang="zh-CN" altLang="en-US" sz="2000" dirty="0">
                <a:latin typeface="微软雅黑" panose="020B0503020204020204" pitchFamily="34" charset="-122"/>
                <a:ea typeface="微软雅黑" panose="020B0503020204020204" pitchFamily="34" charset="-122"/>
              </a:rPr>
              <a:t>不是一个人的自拉自唱，是惨淡经营的过程中相互搀扶、不断回响的群体乐章。每一个成功的创业明星，都是他身后众志成城的团队的缩影，也是这个团队走过艰难困苦的旗帜。不管创业最终是否成功，这个走过患难的团队才是创业者最大的资源。</a:t>
            </a:r>
            <a:endParaRPr lang="zh-CN" altLang="en-US" sz="2000" dirty="0">
              <a:latin typeface="微软雅黑" panose="020B0503020204020204" pitchFamily="34" charset="-122"/>
              <a:ea typeface="微软雅黑" panose="020B0503020204020204" pitchFamily="34" charset="-122"/>
            </a:endParaRPr>
          </a:p>
        </p:txBody>
      </p:sp>
      <p:pic>
        <p:nvPicPr>
          <p:cNvPr id="1536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12809" y="1556792"/>
            <a:ext cx="5576622" cy="411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应该怎么做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4"/>
          <p:cNvSpPr txBox="1"/>
          <p:nvPr/>
        </p:nvSpPr>
        <p:spPr>
          <a:xfrm>
            <a:off x="192931" y="720080"/>
            <a:ext cx="4896544" cy="404664"/>
          </a:xfrm>
          <a:prstGeom prst="rect">
            <a:avLst/>
          </a:prstGeom>
        </p:spPr>
        <p:txBody>
          <a:bodyPr vert="horz" lIns="91440" tIns="45720" rIns="91440" bIns="45720" rtlCol="0" anchor="ctr">
            <a:noAutofit/>
          </a:bodyPr>
          <a:lstStyle>
            <a:defPPr>
              <a:defRPr lang="zh-CN"/>
            </a:defPPr>
            <a:lvl1pPr algn="ctr">
              <a:spcBef>
                <a:spcPct val="0"/>
              </a:spcBef>
              <a:buNone/>
              <a:defRPr sz="2800" b="1">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defRPr>
            </a:lvl1pPr>
          </a:lstStyle>
          <a:p>
            <a:r>
              <a:rPr lang="zh-CN" altLang="en-US" dirty="0" smtClean="0"/>
              <a:t>应该怎么做</a:t>
            </a:r>
            <a:r>
              <a:rPr lang="en-US" altLang="zh-CN" dirty="0" smtClean="0"/>
              <a:t>—</a:t>
            </a:r>
            <a:r>
              <a:rPr lang="zh-CN" altLang="en-US" dirty="0" smtClean="0"/>
              <a:t>避免三大陷阱</a:t>
            </a:r>
            <a:endParaRPr lang="en-US" altLang="zh-CN" dirty="0"/>
          </a:p>
        </p:txBody>
      </p:sp>
      <p:sp>
        <p:nvSpPr>
          <p:cNvPr id="92" name="矩形 91"/>
          <p:cNvSpPr/>
          <p:nvPr/>
        </p:nvSpPr>
        <p:spPr>
          <a:xfrm>
            <a:off x="1345059" y="2199249"/>
            <a:ext cx="2060727" cy="707886"/>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不能乱接案子</a:t>
            </a:r>
            <a:endParaRPr lang="zh-CN" altLang="en-US" sz="2000" dirty="0">
              <a:latin typeface="微软雅黑" panose="020B0503020204020204" pitchFamily="34" charset="-122"/>
              <a:ea typeface="微软雅黑" panose="020B0503020204020204" pitchFamily="34" charset="-122"/>
            </a:endParaRPr>
          </a:p>
        </p:txBody>
      </p:sp>
      <p:sp>
        <p:nvSpPr>
          <p:cNvPr id="12" name="矩形 11"/>
          <p:cNvSpPr/>
          <p:nvPr/>
        </p:nvSpPr>
        <p:spPr>
          <a:xfrm>
            <a:off x="1345059" y="3143124"/>
            <a:ext cx="2599446" cy="707886"/>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要管理客户的信用</a:t>
            </a:r>
            <a:endParaRPr lang="zh-CN" altLang="en-US" sz="2000" dirty="0">
              <a:latin typeface="微软雅黑" panose="020B0503020204020204" pitchFamily="34" charset="-122"/>
              <a:ea typeface="微软雅黑" panose="020B0503020204020204" pitchFamily="34" charset="-122"/>
            </a:endParaRPr>
          </a:p>
        </p:txBody>
      </p:sp>
      <p:sp>
        <p:nvSpPr>
          <p:cNvPr id="13" name="矩形 12"/>
          <p:cNvSpPr/>
          <p:nvPr/>
        </p:nvSpPr>
        <p:spPr>
          <a:xfrm>
            <a:off x="1344662" y="4168795"/>
            <a:ext cx="2599446" cy="615040"/>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不能孤芳自赏</a:t>
            </a:r>
            <a:endParaRPr lang="zh-CN" altLang="en-US" sz="2000" dirty="0">
              <a:latin typeface="微软雅黑" panose="020B0503020204020204" pitchFamily="34" charset="-122"/>
              <a:ea typeface="微软雅黑" panose="020B0503020204020204" pitchFamily="34" charset="-122"/>
            </a:endParaRPr>
          </a:p>
        </p:txBody>
      </p:sp>
      <p:pic>
        <p:nvPicPr>
          <p:cNvPr id="1638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4471" y="1628800"/>
            <a:ext cx="6402294" cy="393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0" y="6480720"/>
            <a:ext cx="12195174" cy="404664"/>
            <a:chOff x="0" y="6480720"/>
            <a:chExt cx="12195174" cy="404664"/>
          </a:xfrm>
        </p:grpSpPr>
        <p:sp>
          <p:nvSpPr>
            <p:cNvPr id="5" name="矩形 4"/>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梯形 10"/>
          <p:cNvSpPr/>
          <p:nvPr/>
        </p:nvSpPr>
        <p:spPr>
          <a:xfrm flipV="1">
            <a:off x="1323832" y="2493647"/>
            <a:ext cx="9558000" cy="3684896"/>
          </a:xfrm>
          <a:prstGeom prst="trapezoid">
            <a:avLst>
              <a:gd name="adj" fmla="val 2291"/>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445305" y="2408349"/>
            <a:ext cx="9337183" cy="3683358"/>
          </a:xfrm>
          <a:prstGeom prst="rect">
            <a:avLst/>
          </a:prstGeom>
          <a:solidFill>
            <a:schemeClr val="tx2">
              <a:lumMod val="50000"/>
              <a:alpha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bwMode="auto">
          <a:xfrm>
            <a:off x="8128663" y="1323478"/>
            <a:ext cx="2105920" cy="1527947"/>
          </a:xfrm>
          <a:prstGeom prst="rect">
            <a:avLst/>
          </a:prstGeom>
          <a:blipFill>
            <a:blip r:embed="rId1" cstate="print"/>
            <a:srcRect/>
            <a:stretch>
              <a:fillRect/>
            </a:stretch>
          </a:blipFill>
          <a:ln w="3175">
            <a:solidFill>
              <a:srgbClr val="5F5F5F"/>
            </a:solidFill>
            <a:miter lim="800000"/>
          </a:ln>
        </p:spPr>
        <p:txBody>
          <a:bodyPr vert="horz" wrap="square" lIns="121912" tIns="60956" rIns="121912" bIns="60956" numCol="1" rtlCol="0" anchor="t" anchorCtr="0" compatLnSpc="1"/>
          <a:lstStyle/>
          <a:p>
            <a:pPr defTabSz="1218565" fontAlgn="base">
              <a:spcBef>
                <a:spcPct val="0"/>
              </a:spcBef>
              <a:spcAft>
                <a:spcPct val="0"/>
              </a:spcAft>
            </a:pPr>
            <a:endParaRPr lang="zh-CN" altLang="en-US" sz="2400">
              <a:latin typeface="Arial" panose="020B0604020202020204" pitchFamily="34" charset="0"/>
              <a:ea typeface="宋体" panose="02010600030101010101" pitchFamily="2" charset="-122"/>
            </a:endParaRPr>
          </a:p>
        </p:txBody>
      </p:sp>
      <p:sp>
        <p:nvSpPr>
          <p:cNvPr id="14" name="TextBox 18"/>
          <p:cNvSpPr>
            <a:spLocks noChangeArrowheads="1"/>
          </p:cNvSpPr>
          <p:nvPr/>
        </p:nvSpPr>
        <p:spPr bwMode="auto">
          <a:xfrm>
            <a:off x="1832557" y="1435542"/>
            <a:ext cx="1615170" cy="94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p>
            <a:r>
              <a:rPr lang="zh-CN" altLang="en-US" sz="5335" b="1" dirty="0" smtClean="0">
                <a:solidFill>
                  <a:srgbClr val="FC7B10"/>
                </a:solidFill>
                <a:latin typeface="微软雅黑" panose="020B0503020204020204" pitchFamily="34" charset="-122"/>
                <a:ea typeface="微软雅黑" panose="020B0503020204020204" pitchFamily="34" charset="-122"/>
                <a:sym typeface="方正大黑简体" pitchFamily="65" charset="-122"/>
              </a:rPr>
              <a:t>致谢</a:t>
            </a:r>
            <a:endParaRPr lang="zh-CN" altLang="en-US" sz="5335" b="1" dirty="0">
              <a:solidFill>
                <a:srgbClr val="FC7B10"/>
              </a:solidFill>
              <a:latin typeface="微软雅黑" panose="020B0503020204020204" pitchFamily="34" charset="-122"/>
              <a:ea typeface="微软雅黑" panose="020B0503020204020204" pitchFamily="34" charset="-122"/>
              <a:sym typeface="方正大黑简体" pitchFamily="65" charset="-122"/>
            </a:endParaRPr>
          </a:p>
        </p:txBody>
      </p:sp>
      <p:sp>
        <p:nvSpPr>
          <p:cNvPr id="16" name="TextBox 9"/>
          <p:cNvSpPr>
            <a:spLocks noChangeArrowheads="1"/>
          </p:cNvSpPr>
          <p:nvPr/>
        </p:nvSpPr>
        <p:spPr bwMode="auto">
          <a:xfrm>
            <a:off x="2291186" y="3818730"/>
            <a:ext cx="8461177" cy="40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ts val="2200"/>
              </a:lnSpc>
              <a:spcAft>
                <a:spcPts val="1200"/>
              </a:spcAft>
            </a:pPr>
            <a:r>
              <a:rPr lang="zh-CN" altLang="en-US" sz="3600" dirty="0" smtClean="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谢谢各位的观看！</a:t>
            </a:r>
            <a:endParaRPr lang="en-US" altLang="zh-CN" sz="36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0" y="6480720"/>
            <a:ext cx="12195174" cy="404664"/>
            <a:chOff x="0" y="6480720"/>
            <a:chExt cx="12195174" cy="404664"/>
          </a:xfrm>
        </p:grpSpPr>
        <p:sp>
          <p:nvSpPr>
            <p:cNvPr id="3" name="矩形 2"/>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标题 4"/>
          <p:cNvSpPr txBox="1"/>
          <p:nvPr/>
        </p:nvSpPr>
        <p:spPr>
          <a:xfrm>
            <a:off x="264939" y="6480720"/>
            <a:ext cx="1440160"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smtClean="0">
                <a:solidFill>
                  <a:schemeClr val="bg1"/>
                </a:solidFill>
                <a:latin typeface="微软雅黑" panose="020B0503020204020204" pitchFamily="34" charset="-122"/>
                <a:ea typeface="微软雅黑" panose="020B0503020204020204" pitchFamily="34" charset="-122"/>
              </a:rPr>
              <a:t>创业背景</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
        <p:nvSpPr>
          <p:cNvPr id="6" name="等腰三角形 5"/>
          <p:cNvSpPr/>
          <p:nvPr/>
        </p:nvSpPr>
        <p:spPr>
          <a:xfrm rot="5400000">
            <a:off x="192931"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08955" y="1355443"/>
            <a:ext cx="5734473" cy="4401205"/>
          </a:xfrm>
          <a:prstGeom prst="rect">
            <a:avLst/>
          </a:prstGeom>
          <a:ln>
            <a:noFill/>
          </a:ln>
        </p:spPr>
        <p:txBody>
          <a:bodyPr wrap="square">
            <a:spAutoFit/>
          </a:bodyPr>
          <a:lstStyle/>
          <a:p>
            <a:pPr algn="dist" fontAlgn="base">
              <a:lnSpc>
                <a:spcPct val="200000"/>
              </a:lnSpc>
            </a:pPr>
            <a:r>
              <a:rPr lang="zh-CN" altLang="en-US" sz="2000" dirty="0" smtClean="0">
                <a:latin typeface="微软雅黑" panose="020B0503020204020204" pitchFamily="34" charset="-122"/>
                <a:ea typeface="微软雅黑" panose="020B0503020204020204" pitchFamily="34" charset="-122"/>
              </a:rPr>
              <a:t>        在</a:t>
            </a:r>
            <a:r>
              <a:rPr lang="en-US" altLang="zh-CN" sz="2000" dirty="0">
                <a:latin typeface="微软雅黑" panose="020B0503020204020204" pitchFamily="34" charset="-122"/>
                <a:ea typeface="微软雅黑" panose="020B0503020204020204" pitchFamily="34" charset="-122"/>
              </a:rPr>
              <a:t>2014</a:t>
            </a:r>
            <a:r>
              <a:rPr lang="zh-CN" altLang="en-US" sz="2000" dirty="0">
                <a:latin typeface="微软雅黑" panose="020B0503020204020204" pitchFamily="34" charset="-122"/>
                <a:ea typeface="微软雅黑" panose="020B0503020204020204" pitchFamily="34" charset="-122"/>
              </a:rPr>
              <a:t>年夏季达沃斯论坛开幕式上，中国国务院总理李克强发表重要致辞，指出“只要大力破除对个体和企业创新的种种束缚，形成</a:t>
            </a:r>
            <a:r>
              <a:rPr lang="zh-CN" altLang="en-US" sz="2000" dirty="0" smtClean="0">
                <a:latin typeface="微软雅黑" panose="020B0503020204020204" pitchFamily="34" charset="-122"/>
                <a:ea typeface="微软雅黑" panose="020B0503020204020204" pitchFamily="34" charset="-122"/>
              </a:rPr>
              <a:t>‘人人创新’、‘万众创新’</a:t>
            </a:r>
            <a:r>
              <a:rPr lang="zh-CN" altLang="en-US" sz="2000" dirty="0">
                <a:latin typeface="微软雅黑" panose="020B0503020204020204" pitchFamily="34" charset="-122"/>
                <a:ea typeface="微软雅黑" panose="020B0503020204020204" pitchFamily="34" charset="-122"/>
              </a:rPr>
              <a:t>的新局面，中国发展就能再上新水平。”继而在</a:t>
            </a:r>
            <a:r>
              <a:rPr lang="en-US" altLang="zh-CN" sz="2000" dirty="0">
                <a:latin typeface="微软雅黑" panose="020B0503020204020204" pitchFamily="34" charset="-122"/>
                <a:ea typeface="微软雅黑" panose="020B0503020204020204" pitchFamily="34" charset="-122"/>
              </a:rPr>
              <a:t>2015</a:t>
            </a:r>
            <a:r>
              <a:rPr lang="zh-CN" altLang="en-US" sz="2000" dirty="0">
                <a:latin typeface="微软雅黑" panose="020B0503020204020204" pitchFamily="34" charset="-122"/>
                <a:ea typeface="微软雅黑" panose="020B0503020204020204" pitchFamily="34" charset="-122"/>
              </a:rPr>
              <a:t>年两会政府报告中，李克强总理再次提到要“把亿万人民的聪明才智调动起来，就一定能够迎来万众创新的新</a:t>
            </a:r>
            <a:r>
              <a:rPr lang="zh-CN" altLang="en-US" sz="2000" dirty="0" smtClean="0">
                <a:latin typeface="微软雅黑" panose="020B0503020204020204" pitchFamily="34" charset="-122"/>
                <a:ea typeface="微软雅黑" panose="020B0503020204020204" pitchFamily="34" charset="-122"/>
              </a:rPr>
              <a:t>浪潮</a:t>
            </a:r>
            <a:endParaRPr lang="en-US" altLang="zh-CN" sz="2000" dirty="0" smtClean="0">
              <a:latin typeface="微软雅黑" panose="020B0503020204020204" pitchFamily="34" charset="-122"/>
              <a:ea typeface="微软雅黑" panose="020B0503020204020204" pitchFamily="34" charset="-122"/>
            </a:endParaRPr>
          </a:p>
        </p:txBody>
      </p:sp>
      <p:sp>
        <p:nvSpPr>
          <p:cNvPr id="10" name="TextBox 9"/>
          <p:cNvSpPr txBox="1"/>
          <p:nvPr/>
        </p:nvSpPr>
        <p:spPr>
          <a:xfrm>
            <a:off x="552971" y="739108"/>
            <a:ext cx="3168352"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800" b="1" dirty="0" smtClean="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创新创业的提出</a:t>
            </a:r>
            <a:endParaRPr lang="zh-CN" altLang="en-US" sz="2800" b="1" dirty="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01643" y="1677315"/>
            <a:ext cx="5515430" cy="365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a:off x="-1" y="1124744"/>
            <a:ext cx="12195175" cy="5355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2" y="-2863"/>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等腰三角形 6"/>
          <p:cNvSpPr/>
          <p:nvPr/>
        </p:nvSpPr>
        <p:spPr>
          <a:xfrm rot="5400000">
            <a:off x="192931"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4"/>
          <p:cNvSpPr txBox="1"/>
          <p:nvPr/>
        </p:nvSpPr>
        <p:spPr>
          <a:xfrm>
            <a:off x="472813" y="717544"/>
            <a:ext cx="3032486"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smtClean="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cs typeface="+mn-cs"/>
              </a:rPr>
              <a:t>创新创业的必要性</a:t>
            </a:r>
            <a:endParaRPr lang="en-US" altLang="zh-CN" sz="2800" b="1" dirty="0">
              <a:solidFill>
                <a:schemeClr val="accent6"/>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cs typeface="+mn-cs"/>
            </a:endParaRPr>
          </a:p>
        </p:txBody>
      </p:sp>
      <p:sp>
        <p:nvSpPr>
          <p:cNvPr id="77" name="标题 4"/>
          <p:cNvSpPr txBox="1"/>
          <p:nvPr/>
        </p:nvSpPr>
        <p:spPr>
          <a:xfrm>
            <a:off x="246711" y="6480720"/>
            <a:ext cx="1440160"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smtClean="0">
                <a:solidFill>
                  <a:schemeClr val="bg1"/>
                </a:solidFill>
                <a:latin typeface="微软雅黑" panose="020B0503020204020204" pitchFamily="34" charset="-122"/>
                <a:ea typeface="微软雅黑" panose="020B0503020204020204" pitchFamily="34" charset="-122"/>
              </a:rPr>
              <a:t>创业背景</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624979" y="1234495"/>
            <a:ext cx="10153128" cy="5632311"/>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世界</a:t>
            </a:r>
            <a:r>
              <a:rPr lang="zh-CN" altLang="en-US" sz="2000" dirty="0">
                <a:latin typeface="微软雅黑" panose="020B0503020204020204" pitchFamily="34" charset="-122"/>
                <a:ea typeface="微软雅黑" panose="020B0503020204020204" pitchFamily="34" charset="-122"/>
              </a:rPr>
              <a:t>经济复苏乏力，中国经济面临转型之困、经济负担下行压力为背景，我国经济当前发展形势不容乐观，面临一系列困境</a:t>
            </a:r>
            <a:r>
              <a:rPr lang="zh-CN" altLang="en-US" sz="2000" dirty="0" smtClean="0">
                <a:latin typeface="微软雅黑" panose="020B0503020204020204" pitchFamily="34" charset="-122"/>
                <a:ea typeface="微软雅黑" panose="020B0503020204020204" pitchFamily="34" charset="-122"/>
              </a:rPr>
              <a:t>。受制</a:t>
            </a:r>
            <a:r>
              <a:rPr lang="zh-CN" altLang="en-US" sz="2000" dirty="0">
                <a:latin typeface="微软雅黑" panose="020B0503020204020204" pitchFamily="34" charset="-122"/>
                <a:ea typeface="微软雅黑" panose="020B0503020204020204" pitchFamily="34" charset="-122"/>
              </a:rPr>
              <a:t>于当前发展现实，我国经济</a:t>
            </a:r>
            <a:r>
              <a:rPr lang="zh-CN" altLang="en-US" sz="2000" dirty="0" smtClean="0">
                <a:latin typeface="微软雅黑" panose="020B0503020204020204" pitchFamily="34" charset="-122"/>
                <a:ea typeface="微软雅黑" panose="020B0503020204020204" pitchFamily="34" charset="-122"/>
              </a:rPr>
              <a:t>发展须</a:t>
            </a:r>
            <a:r>
              <a:rPr lang="zh-CN" altLang="en-US" sz="2000" dirty="0">
                <a:latin typeface="微软雅黑" panose="020B0503020204020204" pitchFamily="34" charset="-122"/>
                <a:ea typeface="微软雅黑" panose="020B0503020204020204" pitchFamily="34" charset="-122"/>
              </a:rPr>
              <a:t>寻找新型动能，以增强韧性与活力，积攒力量蓄势待发，由此“大众创业，万众创新”便顺势而</a:t>
            </a:r>
            <a:r>
              <a:rPr lang="zh-CN" altLang="en-US" sz="2000" dirty="0" smtClean="0">
                <a:latin typeface="微软雅黑" panose="020B0503020204020204" pitchFamily="34" charset="-122"/>
                <a:ea typeface="微软雅黑" panose="020B0503020204020204" pitchFamily="34" charset="-122"/>
              </a:rPr>
              <a:t>起</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其</a:t>
            </a:r>
            <a:r>
              <a:rPr lang="zh-CN" altLang="en-US" sz="2000" dirty="0">
                <a:latin typeface="微软雅黑" panose="020B0503020204020204" pitchFamily="34" charset="-122"/>
                <a:ea typeface="微软雅黑" panose="020B0503020204020204" pitchFamily="34" charset="-122"/>
              </a:rPr>
              <a:t>产生便是基于以下背景</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）创业增值服务不足，孵化水平</a:t>
            </a:r>
            <a:r>
              <a:rPr lang="zh-CN" altLang="en-US" sz="2000" dirty="0" smtClean="0">
                <a:latin typeface="微软雅黑" panose="020B0503020204020204" pitchFamily="34" charset="-122"/>
                <a:ea typeface="微软雅黑" panose="020B0503020204020204" pitchFamily="34" charset="-122"/>
              </a:rPr>
              <a:t>较低          </a:t>
            </a:r>
            <a:endParaRPr lang="en-US" altLang="zh-CN" sz="2000" dirty="0" smtClean="0">
              <a:latin typeface="微软雅黑" panose="020B0503020204020204" pitchFamily="34" charset="-122"/>
              <a:ea typeface="微软雅黑" panose="020B0503020204020204" pitchFamily="34" charset="-122"/>
            </a:endParaRPr>
          </a:p>
          <a:p>
            <a:pPr algn="just" fontAlgn="base">
              <a:lnSpc>
                <a:spcPct val="200000"/>
              </a:lnSpc>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2</a:t>
            </a:r>
            <a:r>
              <a:rPr lang="zh-CN" altLang="en-US" sz="2000" dirty="0" smtClean="0">
                <a:latin typeface="微软雅黑" panose="020B0503020204020204" pitchFamily="34" charset="-122"/>
                <a:ea typeface="微软雅黑" panose="020B0503020204020204" pitchFamily="34" charset="-122"/>
              </a:rPr>
              <a:t>）创新资金投入不足，创业融资供给不足</a:t>
            </a:r>
            <a:endParaRPr lang="en-US" altLang="zh-CN" sz="2000" dirty="0" smtClean="0">
              <a:latin typeface="微软雅黑" panose="020B0503020204020204" pitchFamily="34" charset="-122"/>
              <a:ea typeface="微软雅黑" panose="020B0503020204020204" pitchFamily="34" charset="-122"/>
            </a:endParaRPr>
          </a:p>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）政府职能缺位，创新服务体系不够</a:t>
            </a:r>
            <a:r>
              <a:rPr lang="zh-CN" altLang="en-US" sz="2000" dirty="0" smtClean="0">
                <a:latin typeface="微软雅黑" panose="020B0503020204020204" pitchFamily="34" charset="-122"/>
                <a:ea typeface="微软雅黑" panose="020B0503020204020204" pitchFamily="34" charset="-122"/>
              </a:rPr>
              <a:t>完善</a:t>
            </a:r>
            <a:endParaRPr lang="en-US" altLang="zh-CN" sz="2000" dirty="0" smtClean="0">
              <a:latin typeface="微软雅黑" panose="020B0503020204020204" pitchFamily="34" charset="-122"/>
              <a:ea typeface="微软雅黑" panose="020B0503020204020204" pitchFamily="34" charset="-122"/>
            </a:endParaRPr>
          </a:p>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）门槛较高，创新创业主体活力</a:t>
            </a:r>
            <a:r>
              <a:rPr lang="zh-CN" altLang="en-US" sz="2000" dirty="0" smtClean="0">
                <a:latin typeface="微软雅黑" panose="020B0503020204020204" pitchFamily="34" charset="-122"/>
                <a:ea typeface="微软雅黑" panose="020B0503020204020204" pitchFamily="34" charset="-122"/>
              </a:rPr>
              <a:t>不足</a:t>
            </a:r>
            <a:endParaRPr lang="en-US" altLang="zh-CN" sz="2000" dirty="0">
              <a:latin typeface="微软雅黑" panose="020B0503020204020204" pitchFamily="34" charset="-122"/>
              <a:ea typeface="微软雅黑" panose="020B0503020204020204" pitchFamily="34" charset="-122"/>
            </a:endParaRPr>
          </a:p>
          <a:p>
            <a:pPr algn="just" fontAlgn="base">
              <a:lnSpc>
                <a:spcPct val="200000"/>
              </a:lnSpc>
            </a:pPr>
            <a:endParaRPr lang="en-US" altLang="zh-CN" sz="200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12195175" cy="2204864"/>
          </a:xfrm>
          <a:prstGeom prst="rect">
            <a:avLst/>
          </a:prstGeom>
          <a:blipFill>
            <a:blip r:embed="rId1">
              <a:extLst>
                <a:ext uri="{BEBA8EAE-BF5A-486C-A8C5-ECC9F3942E4B}">
                  <a14:imgProps xmlns:a14="http://schemas.microsoft.com/office/drawing/2010/main">
                    <a14:imgLayer r:embed="rId2">
                      <a14:imgEffect>
                        <a14:brightnessContrast bright="7000"/>
                      </a14:imgEffect>
                      <a14:imgEffect>
                        <a14:sharpenSoften amount="-100000"/>
                      </a14:imgEffect>
                    </a14:imgLayer>
                  </a14:imgProps>
                </a:ext>
              </a:extLst>
            </a:blip>
            <a:srcRect/>
            <a:stretch>
              <a:fillRect l="-927" t="-87967" r="-326" b="-1336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六边形 42"/>
          <p:cNvSpPr/>
          <p:nvPr/>
        </p:nvSpPr>
        <p:spPr>
          <a:xfrm>
            <a:off x="4840235" y="1102432"/>
            <a:ext cx="2505879" cy="2160240"/>
          </a:xfrm>
          <a:prstGeom prst="hexagon">
            <a:avLst/>
          </a:prstGeom>
          <a:solidFill>
            <a:srgbClr val="FC7B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822" y="2232248"/>
            <a:ext cx="12218268" cy="465313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822" y="2204864"/>
            <a:ext cx="12203995"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5095236" y="1340768"/>
            <a:ext cx="2004703" cy="1728192"/>
          </a:xfrm>
          <a:prstGeom prst="hexagon">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4"/>
          <p:cNvSpPr txBox="1"/>
          <p:nvPr/>
        </p:nvSpPr>
        <p:spPr>
          <a:xfrm>
            <a:off x="5305499" y="1997968"/>
            <a:ext cx="169363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5400" dirty="0" smtClean="0">
                <a:solidFill>
                  <a:schemeClr val="bg1"/>
                </a:solidFill>
                <a:latin typeface="方正超粗黑简体" panose="03000509000000000000" pitchFamily="65" charset="-122"/>
                <a:ea typeface="方正超粗黑简体" panose="03000509000000000000" pitchFamily="65" charset="-122"/>
              </a:rPr>
              <a:t>目录</a:t>
            </a:r>
            <a:endParaRPr lang="en-US" altLang="zh-CN" sz="5400" dirty="0" smtClean="0">
              <a:solidFill>
                <a:schemeClr val="bg1"/>
              </a:solidFill>
              <a:latin typeface="方正超粗黑简体" panose="03000509000000000000" pitchFamily="65" charset="-122"/>
              <a:ea typeface="方正超粗黑简体" panose="03000509000000000000" pitchFamily="65" charset="-122"/>
            </a:endParaRPr>
          </a:p>
          <a:p>
            <a:r>
              <a:rPr lang="en-US" altLang="zh-CN" sz="2000" b="1" dirty="0">
                <a:solidFill>
                  <a:schemeClr val="bg1"/>
                </a:solidFill>
                <a:latin typeface="方正超粗黑简体" panose="03000509000000000000" pitchFamily="65" charset="-122"/>
                <a:ea typeface="方正超粗黑简体" panose="03000509000000000000" pitchFamily="65" charset="-122"/>
              </a:rPr>
              <a:t>CONTENTS</a:t>
            </a:r>
            <a:endParaRPr lang="zh-CN" altLang="en-US" sz="2000" dirty="0">
              <a:solidFill>
                <a:schemeClr val="bg1"/>
              </a:solidFill>
              <a:latin typeface="方正超粗黑简体" panose="03000509000000000000" pitchFamily="65" charset="-122"/>
              <a:ea typeface="方正超粗黑简体" panose="03000509000000000000" pitchFamily="65" charset="-122"/>
            </a:endParaRPr>
          </a:p>
          <a:p>
            <a:pPr algn="l"/>
            <a:endParaRPr lang="zh-CN" altLang="en-US" sz="5400" dirty="0">
              <a:solidFill>
                <a:schemeClr val="bg1"/>
              </a:solidFill>
              <a:latin typeface="方正超粗黑简体" panose="03000509000000000000" pitchFamily="65" charset="-122"/>
              <a:ea typeface="方正超粗黑简体" panose="03000509000000000000" pitchFamily="65" charset="-122"/>
            </a:endParaRPr>
          </a:p>
        </p:txBody>
      </p:sp>
      <p:sp>
        <p:nvSpPr>
          <p:cNvPr id="11" name="标题 4"/>
          <p:cNvSpPr txBox="1"/>
          <p:nvPr/>
        </p:nvSpPr>
        <p:spPr>
          <a:xfrm>
            <a:off x="5340061" y="1988840"/>
            <a:ext cx="169363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dirty="0">
              <a:solidFill>
                <a:schemeClr val="bg1"/>
              </a:solidFill>
              <a:latin typeface="方正超粗黑简体" panose="03000509000000000000" pitchFamily="65" charset="-122"/>
              <a:ea typeface="方正超粗黑简体" panose="03000509000000000000" pitchFamily="65" charset="-122"/>
            </a:endParaRPr>
          </a:p>
        </p:txBody>
      </p:sp>
      <p:sp>
        <p:nvSpPr>
          <p:cNvPr id="145" name="标题 4"/>
          <p:cNvSpPr txBox="1"/>
          <p:nvPr/>
        </p:nvSpPr>
        <p:spPr>
          <a:xfrm>
            <a:off x="2353171" y="4744425"/>
            <a:ext cx="1512168"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latin typeface="微软雅黑" panose="020B0503020204020204" pitchFamily="34" charset="-122"/>
                <a:ea typeface="微软雅黑" panose="020B0503020204020204" pitchFamily="34" charset="-122"/>
              </a:rPr>
              <a:t>创业原因</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46" name="六边形 145"/>
          <p:cNvSpPr/>
          <p:nvPr/>
        </p:nvSpPr>
        <p:spPr>
          <a:xfrm>
            <a:off x="4297388" y="3655177"/>
            <a:ext cx="1224136" cy="105529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标题 4"/>
          <p:cNvSpPr txBox="1"/>
          <p:nvPr/>
        </p:nvSpPr>
        <p:spPr>
          <a:xfrm>
            <a:off x="3865340" y="4744425"/>
            <a:ext cx="2232247"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latin typeface="微软雅黑" panose="020B0503020204020204" pitchFamily="34" charset="-122"/>
                <a:ea typeface="微软雅黑" panose="020B0503020204020204" pitchFamily="34" charset="-122"/>
              </a:rPr>
              <a:t>优惠政策</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48" name="组合 34"/>
          <p:cNvGrpSpPr/>
          <p:nvPr/>
        </p:nvGrpSpPr>
        <p:grpSpPr bwMode="auto">
          <a:xfrm>
            <a:off x="4490334" y="3776525"/>
            <a:ext cx="838242" cy="742624"/>
            <a:chOff x="0" y="0"/>
            <a:chExt cx="1638834" cy="1453552"/>
          </a:xfrm>
        </p:grpSpPr>
        <p:sp>
          <p:nvSpPr>
            <p:cNvPr id="149" name="椭圆形标注 1"/>
            <p:cNvSpPr>
              <a:spLocks noChangeArrowheads="1"/>
            </p:cNvSpPr>
            <p:nvPr/>
          </p:nvSpPr>
          <p:spPr bwMode="auto">
            <a:xfrm>
              <a:off x="0" y="336451"/>
              <a:ext cx="936579" cy="756848"/>
            </a:xfrm>
            <a:custGeom>
              <a:avLst/>
              <a:gdLst>
                <a:gd name="T0" fmla="*/ 0 w 936579"/>
                <a:gd name="T1" fmla="*/ 756848 h 756848"/>
                <a:gd name="T2" fmla="*/ 156202 w 936579"/>
                <a:gd name="T3" fmla="*/ 524675 h 756848"/>
                <a:gd name="T4" fmla="*/ 255476 w 936579"/>
                <a:gd name="T5" fmla="*/ 39368 h 756848"/>
                <a:gd name="T6" fmla="*/ 729265 w 936579"/>
                <a:gd name="T7" fmla="*/ 49965 h 756848"/>
                <a:gd name="T8" fmla="*/ 776286 w 936579"/>
                <a:gd name="T9" fmla="*/ 540977 h 756848"/>
                <a:gd name="T10" fmla="*/ 300887 w 936579"/>
                <a:gd name="T11" fmla="*/ 590215 h 756848"/>
                <a:gd name="T12" fmla="*/ 0 w 936579"/>
                <a:gd name="T13" fmla="*/ 756848 h 756848"/>
                <a:gd name="T14" fmla="*/ 0 60000 65536"/>
                <a:gd name="T15" fmla="*/ 0 60000 65536"/>
                <a:gd name="T16" fmla="*/ 0 60000 65536"/>
                <a:gd name="T17" fmla="*/ 0 60000 65536"/>
                <a:gd name="T18" fmla="*/ 0 60000 65536"/>
                <a:gd name="T19" fmla="*/ 0 60000 65536"/>
                <a:gd name="T20" fmla="*/ 0 60000 65536"/>
                <a:gd name="T21" fmla="*/ 0 w 936579"/>
                <a:gd name="T22" fmla="*/ 0 h 756848"/>
                <a:gd name="T23" fmla="*/ 936579 w 936579"/>
                <a:gd name="T24" fmla="*/ 756848 h 7568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6579" h="756848">
                  <a:moveTo>
                    <a:pt x="0" y="756848"/>
                  </a:moveTo>
                  <a:cubicBezTo>
                    <a:pt x="93342" y="676282"/>
                    <a:pt x="148585" y="633816"/>
                    <a:pt x="156202" y="524675"/>
                  </a:cubicBezTo>
                  <a:cubicBezTo>
                    <a:pt x="-58092" y="380751"/>
                    <a:pt x="-8656" y="139080"/>
                    <a:pt x="255476" y="39368"/>
                  </a:cubicBezTo>
                  <a:cubicBezTo>
                    <a:pt x="404009" y="-16704"/>
                    <a:pt x="586606" y="-12620"/>
                    <a:pt x="729265" y="49965"/>
                  </a:cubicBezTo>
                  <a:cubicBezTo>
                    <a:pt x="984809" y="162074"/>
                    <a:pt x="1008338" y="407774"/>
                    <a:pt x="776286" y="540977"/>
                  </a:cubicBezTo>
                  <a:cubicBezTo>
                    <a:pt x="644509" y="616620"/>
                    <a:pt x="460430" y="635685"/>
                    <a:pt x="300887" y="590215"/>
                  </a:cubicBezTo>
                  <a:cubicBezTo>
                    <a:pt x="159316" y="753709"/>
                    <a:pt x="108234" y="745754"/>
                    <a:pt x="0" y="756848"/>
                  </a:cubicBez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0" name="任意多边形 36"/>
            <p:cNvSpPr>
              <a:spLocks noChangeArrowheads="1"/>
            </p:cNvSpPr>
            <p:nvPr/>
          </p:nvSpPr>
          <p:spPr bwMode="auto">
            <a:xfrm flipH="1">
              <a:off x="708027" y="0"/>
              <a:ext cx="930807" cy="756848"/>
            </a:xfrm>
            <a:custGeom>
              <a:avLst/>
              <a:gdLst>
                <a:gd name="T0" fmla="*/ 494573 w 930807"/>
                <a:gd name="T1" fmla="*/ 170 h 756848"/>
                <a:gd name="T2" fmla="*/ 255476 w 930807"/>
                <a:gd name="T3" fmla="*/ 39368 h 756848"/>
                <a:gd name="T4" fmla="*/ 156202 w 930807"/>
                <a:gd name="T5" fmla="*/ 524675 h 756848"/>
                <a:gd name="T6" fmla="*/ 0 w 930807"/>
                <a:gd name="T7" fmla="*/ 756848 h 756848"/>
                <a:gd name="T8" fmla="*/ 300887 w 930807"/>
                <a:gd name="T9" fmla="*/ 590215 h 756848"/>
                <a:gd name="T10" fmla="*/ 548999 w 930807"/>
                <a:gd name="T11" fmla="*/ 611014 h 756848"/>
                <a:gd name="T12" fmla="*/ 596549 w 930807"/>
                <a:gd name="T13" fmla="*/ 601477 h 756848"/>
                <a:gd name="T14" fmla="*/ 613661 w 930807"/>
                <a:gd name="T15" fmla="*/ 533394 h 756848"/>
                <a:gd name="T16" fmla="*/ 865483 w 930807"/>
                <a:gd name="T17" fmla="*/ 295111 h 756848"/>
                <a:gd name="T18" fmla="*/ 930807 w 930807"/>
                <a:gd name="T19" fmla="*/ 269335 h 756848"/>
                <a:gd name="T20" fmla="*/ 917628 w 930807"/>
                <a:gd name="T21" fmla="*/ 219469 h 756848"/>
                <a:gd name="T22" fmla="*/ 729265 w 930807"/>
                <a:gd name="T23" fmla="*/ 49965 h 756848"/>
                <a:gd name="T24" fmla="*/ 494573 w 930807"/>
                <a:gd name="T25" fmla="*/ 170 h 7568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0807"/>
                <a:gd name="T40" fmla="*/ 0 h 756848"/>
                <a:gd name="T41" fmla="*/ 930807 w 930807"/>
                <a:gd name="T42" fmla="*/ 756848 h 7568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0807" h="756848">
                  <a:moveTo>
                    <a:pt x="494573" y="170"/>
                  </a:moveTo>
                  <a:cubicBezTo>
                    <a:pt x="412525" y="-1665"/>
                    <a:pt x="329743" y="11332"/>
                    <a:pt x="255476" y="39368"/>
                  </a:cubicBezTo>
                  <a:cubicBezTo>
                    <a:pt x="-8656" y="139080"/>
                    <a:pt x="-58092" y="380751"/>
                    <a:pt x="156202" y="524675"/>
                  </a:cubicBezTo>
                  <a:cubicBezTo>
                    <a:pt x="148585" y="633816"/>
                    <a:pt x="93342" y="676282"/>
                    <a:pt x="0" y="756848"/>
                  </a:cubicBezTo>
                  <a:cubicBezTo>
                    <a:pt x="108234" y="745754"/>
                    <a:pt x="159316" y="753709"/>
                    <a:pt x="300887" y="590215"/>
                  </a:cubicBezTo>
                  <a:cubicBezTo>
                    <a:pt x="380659" y="612950"/>
                    <a:pt x="466564" y="619551"/>
                    <a:pt x="548999" y="611014"/>
                  </a:cubicBezTo>
                  <a:lnTo>
                    <a:pt x="596549" y="601477"/>
                  </a:lnTo>
                  <a:lnTo>
                    <a:pt x="613661" y="533394"/>
                  </a:lnTo>
                  <a:cubicBezTo>
                    <a:pt x="652875" y="439719"/>
                    <a:pt x="737369" y="354211"/>
                    <a:pt x="865483" y="295111"/>
                  </a:cubicBezTo>
                  <a:lnTo>
                    <a:pt x="930807" y="269335"/>
                  </a:lnTo>
                  <a:lnTo>
                    <a:pt x="917628" y="219469"/>
                  </a:lnTo>
                  <a:cubicBezTo>
                    <a:pt x="888296" y="152833"/>
                    <a:pt x="825094" y="92006"/>
                    <a:pt x="729265" y="49965"/>
                  </a:cubicBezTo>
                  <a:cubicBezTo>
                    <a:pt x="657936" y="18673"/>
                    <a:pt x="576622" y="2005"/>
                    <a:pt x="494573" y="170"/>
                  </a:cubicBez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1" name="任意多边形 37"/>
            <p:cNvSpPr>
              <a:spLocks noChangeArrowheads="1"/>
            </p:cNvSpPr>
            <p:nvPr/>
          </p:nvSpPr>
          <p:spPr bwMode="auto">
            <a:xfrm>
              <a:off x="430224" y="696874"/>
              <a:ext cx="1203267" cy="756678"/>
            </a:xfrm>
            <a:custGeom>
              <a:avLst/>
              <a:gdLst>
                <a:gd name="T0" fmla="*/ 635401 w 1203266"/>
                <a:gd name="T1" fmla="*/ 0 h 756678"/>
                <a:gd name="T2" fmla="*/ 936920 w 1203266"/>
                <a:gd name="T3" fmla="*/ 49795 h 756678"/>
                <a:gd name="T4" fmla="*/ 997330 w 1203266"/>
                <a:gd name="T5" fmla="*/ 540807 h 756678"/>
                <a:gd name="T6" fmla="*/ 386563 w 1203266"/>
                <a:gd name="T7" fmla="*/ 590045 h 756678"/>
                <a:gd name="T8" fmla="*/ 0 w 1203266"/>
                <a:gd name="T9" fmla="*/ 756678 h 756678"/>
                <a:gd name="T10" fmla="*/ 200680 w 1203266"/>
                <a:gd name="T11" fmla="*/ 524505 h 756678"/>
                <a:gd name="T12" fmla="*/ 56741 w 1203266"/>
                <a:gd name="T13" fmla="*/ 401980 h 756678"/>
                <a:gd name="T14" fmla="*/ 49379 w 1203266"/>
                <a:gd name="T15" fmla="*/ 382854 h 756678"/>
                <a:gd name="T16" fmla="*/ 102342 w 1203266"/>
                <a:gd name="T17" fmla="*/ 379683 h 756678"/>
                <a:gd name="T18" fmla="*/ 406202 w 1203266"/>
                <a:gd name="T19" fmla="*/ 281228 h 756678"/>
                <a:gd name="T20" fmla="*/ 612724 w 1203266"/>
                <a:gd name="T21" fmla="*/ 22095 h 756678"/>
                <a:gd name="T22" fmla="*/ 614126 w 1203266"/>
                <a:gd name="T23" fmla="*/ 1136 h 7566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3266"/>
                <a:gd name="T37" fmla="*/ 0 h 756678"/>
                <a:gd name="T38" fmla="*/ 1203266 w 1203266"/>
                <a:gd name="T39" fmla="*/ 756678 h 7566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3266" h="756678">
                  <a:moveTo>
                    <a:pt x="635401" y="0"/>
                  </a:moveTo>
                  <a:cubicBezTo>
                    <a:pt x="740812" y="1836"/>
                    <a:pt x="845279" y="18503"/>
                    <a:pt x="936920" y="49795"/>
                  </a:cubicBezTo>
                  <a:cubicBezTo>
                    <a:pt x="1265228" y="161904"/>
                    <a:pt x="1295457" y="407604"/>
                    <a:pt x="997330" y="540807"/>
                  </a:cubicBezTo>
                  <a:cubicBezTo>
                    <a:pt x="828030" y="616450"/>
                    <a:pt x="591535" y="635515"/>
                    <a:pt x="386563" y="590045"/>
                  </a:cubicBezTo>
                  <a:cubicBezTo>
                    <a:pt x="204681" y="753539"/>
                    <a:pt x="139053" y="745584"/>
                    <a:pt x="0" y="756678"/>
                  </a:cubicBezTo>
                  <a:cubicBezTo>
                    <a:pt x="119921" y="676112"/>
                    <a:pt x="190894" y="633646"/>
                    <a:pt x="200680" y="524505"/>
                  </a:cubicBezTo>
                  <a:cubicBezTo>
                    <a:pt x="131852" y="488524"/>
                    <a:pt x="84200" y="446434"/>
                    <a:pt x="56741" y="401980"/>
                  </a:cubicBezTo>
                  <a:lnTo>
                    <a:pt x="49379" y="382854"/>
                  </a:lnTo>
                  <a:lnTo>
                    <a:pt x="102342" y="379683"/>
                  </a:lnTo>
                  <a:cubicBezTo>
                    <a:pt x="212549" y="367681"/>
                    <a:pt x="318116" y="334396"/>
                    <a:pt x="406202" y="281228"/>
                  </a:cubicBezTo>
                  <a:cubicBezTo>
                    <a:pt x="522539" y="211009"/>
                    <a:pt x="590825" y="118550"/>
                    <a:pt x="612724" y="22095"/>
                  </a:cubicBezTo>
                  <a:lnTo>
                    <a:pt x="614126" y="1136"/>
                  </a:ln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sp>
        <p:nvSpPr>
          <p:cNvPr id="155" name="标题 4"/>
          <p:cNvSpPr txBox="1"/>
          <p:nvPr/>
        </p:nvSpPr>
        <p:spPr>
          <a:xfrm>
            <a:off x="5809555" y="4744425"/>
            <a:ext cx="2232247"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latin typeface="微软雅黑" panose="020B0503020204020204" pitchFamily="34" charset="-122"/>
                <a:ea typeface="微软雅黑" panose="020B0503020204020204" pitchFamily="34" charset="-122"/>
              </a:rPr>
              <a:t>必备技能</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79" name="六边形 178"/>
          <p:cNvSpPr/>
          <p:nvPr/>
        </p:nvSpPr>
        <p:spPr>
          <a:xfrm>
            <a:off x="2497188" y="3655177"/>
            <a:ext cx="1224136" cy="1055290"/>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0" name="组合 51"/>
          <p:cNvGrpSpPr/>
          <p:nvPr/>
        </p:nvGrpSpPr>
        <p:grpSpPr bwMode="auto">
          <a:xfrm>
            <a:off x="2899016" y="3693739"/>
            <a:ext cx="420479" cy="978165"/>
            <a:chOff x="0" y="0"/>
            <a:chExt cx="431004" cy="1002648"/>
          </a:xfrm>
        </p:grpSpPr>
        <p:sp>
          <p:nvSpPr>
            <p:cNvPr id="181" name="椭圆 42"/>
            <p:cNvSpPr>
              <a:spLocks noChangeArrowheads="1"/>
            </p:cNvSpPr>
            <p:nvPr/>
          </p:nvSpPr>
          <p:spPr bwMode="auto">
            <a:xfrm>
              <a:off x="93928" y="0"/>
              <a:ext cx="233381" cy="233381"/>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2" name="圆角矩形 45"/>
            <p:cNvSpPr>
              <a:spLocks noChangeArrowheads="1"/>
            </p:cNvSpPr>
            <p:nvPr/>
          </p:nvSpPr>
          <p:spPr bwMode="auto">
            <a:xfrm>
              <a:off x="106910" y="605693"/>
              <a:ext cx="92820" cy="395389"/>
            </a:xfrm>
            <a:prstGeom prst="roundRect">
              <a:avLst>
                <a:gd name="adj" fmla="val 37190"/>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3" name="圆角矩形 46"/>
            <p:cNvSpPr>
              <a:spLocks noChangeArrowheads="1"/>
            </p:cNvSpPr>
            <p:nvPr/>
          </p:nvSpPr>
          <p:spPr bwMode="auto">
            <a:xfrm>
              <a:off x="230028" y="607259"/>
              <a:ext cx="92820" cy="395389"/>
            </a:xfrm>
            <a:prstGeom prst="roundRect">
              <a:avLst>
                <a:gd name="adj" fmla="val 37190"/>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84" name="组合 50"/>
            <p:cNvGrpSpPr/>
            <p:nvPr/>
          </p:nvGrpSpPr>
          <p:grpSpPr bwMode="auto">
            <a:xfrm>
              <a:off x="0" y="247694"/>
              <a:ext cx="431004" cy="405064"/>
              <a:chOff x="0" y="0"/>
              <a:chExt cx="488947" cy="405064"/>
            </a:xfrm>
          </p:grpSpPr>
          <p:sp>
            <p:nvSpPr>
              <p:cNvPr id="185" name="圆角矩形 43"/>
              <p:cNvSpPr>
                <a:spLocks noChangeArrowheads="1"/>
              </p:cNvSpPr>
              <p:nvPr/>
            </p:nvSpPr>
            <p:spPr bwMode="auto">
              <a:xfrm>
                <a:off x="0" y="1237"/>
                <a:ext cx="92820" cy="395389"/>
              </a:xfrm>
              <a:prstGeom prst="roundRect">
                <a:avLst>
                  <a:gd name="adj" fmla="val 37190"/>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6" name="圆角矩形 44"/>
              <p:cNvSpPr>
                <a:spLocks noChangeArrowheads="1"/>
              </p:cNvSpPr>
              <p:nvPr/>
            </p:nvSpPr>
            <p:spPr bwMode="auto">
              <a:xfrm>
                <a:off x="396127" y="0"/>
                <a:ext cx="92820" cy="395389"/>
              </a:xfrm>
              <a:prstGeom prst="roundRect">
                <a:avLst>
                  <a:gd name="adj" fmla="val 37190"/>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7" name="圆角矩形 47"/>
              <p:cNvSpPr>
                <a:spLocks noChangeArrowheads="1"/>
              </p:cNvSpPr>
              <p:nvPr/>
            </p:nvSpPr>
            <p:spPr bwMode="auto">
              <a:xfrm>
                <a:off x="25802" y="0"/>
                <a:ext cx="414746" cy="96066"/>
              </a:xfrm>
              <a:prstGeom prst="roundRect">
                <a:avLst>
                  <a:gd name="adj" fmla="val 16667"/>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8" name="矩形 49"/>
              <p:cNvSpPr>
                <a:spLocks noChangeArrowheads="1"/>
              </p:cNvSpPr>
              <p:nvPr/>
            </p:nvSpPr>
            <p:spPr bwMode="auto">
              <a:xfrm>
                <a:off x="121323" y="81064"/>
                <a:ext cx="245039" cy="324000"/>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grpSp>
        <p:nvGrpSpPr>
          <p:cNvPr id="189" name="组合 188"/>
          <p:cNvGrpSpPr/>
          <p:nvPr/>
        </p:nvGrpSpPr>
        <p:grpSpPr>
          <a:xfrm>
            <a:off x="4408345" y="5558312"/>
            <a:ext cx="1219539" cy="205871"/>
            <a:chOff x="1781704" y="5527385"/>
            <a:chExt cx="1219539" cy="205871"/>
          </a:xfrm>
        </p:grpSpPr>
        <p:sp>
          <p:nvSpPr>
            <p:cNvPr id="190" name="矩形 189"/>
            <p:cNvSpPr/>
            <p:nvPr/>
          </p:nvSpPr>
          <p:spPr>
            <a:xfrm>
              <a:off x="1781704" y="5661248"/>
              <a:ext cx="1219539" cy="72008"/>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等腰三角形 190"/>
            <p:cNvSpPr/>
            <p:nvPr/>
          </p:nvSpPr>
          <p:spPr>
            <a:xfrm>
              <a:off x="2328511" y="5527385"/>
              <a:ext cx="120112" cy="133863"/>
            </a:xfrm>
            <a:prstGeom prst="triangle">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六边形 45"/>
          <p:cNvSpPr/>
          <p:nvPr/>
        </p:nvSpPr>
        <p:spPr>
          <a:xfrm>
            <a:off x="6385619" y="3655177"/>
            <a:ext cx="1224136" cy="1055290"/>
          </a:xfrm>
          <a:prstGeom prst="hexagon">
            <a:avLst/>
          </a:prstGeom>
          <a:solidFill>
            <a:srgbClr val="12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标题 4"/>
          <p:cNvSpPr txBox="1"/>
          <p:nvPr/>
        </p:nvSpPr>
        <p:spPr>
          <a:xfrm>
            <a:off x="7969795" y="4744425"/>
            <a:ext cx="2232247"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latin typeface="微软雅黑" panose="020B0503020204020204" pitchFamily="34" charset="-122"/>
                <a:ea typeface="微软雅黑" panose="020B0503020204020204" pitchFamily="34" charset="-122"/>
              </a:rPr>
              <a:t>应该怎么做</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6673651" y="3727185"/>
            <a:ext cx="667300" cy="874518"/>
            <a:chOff x="9482444" y="3727185"/>
            <a:chExt cx="667300" cy="874518"/>
          </a:xfrm>
        </p:grpSpPr>
        <p:sp>
          <p:nvSpPr>
            <p:cNvPr id="49" name="矩形 90"/>
            <p:cNvSpPr>
              <a:spLocks noChangeArrowheads="1"/>
            </p:cNvSpPr>
            <p:nvPr/>
          </p:nvSpPr>
          <p:spPr bwMode="auto">
            <a:xfrm>
              <a:off x="9482444" y="3888343"/>
              <a:ext cx="607114" cy="713360"/>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0" name="矩形 91"/>
            <p:cNvSpPr>
              <a:spLocks noChangeArrowheads="1"/>
            </p:cNvSpPr>
            <p:nvPr/>
          </p:nvSpPr>
          <p:spPr bwMode="auto">
            <a:xfrm>
              <a:off x="9527054" y="3947525"/>
              <a:ext cx="501619" cy="589404"/>
            </a:xfrm>
            <a:prstGeom prst="rect">
              <a:avLst/>
            </a:prstGeom>
            <a:solidFill>
              <a:srgbClr val="12A7AE"/>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 name="矩形 92"/>
            <p:cNvSpPr>
              <a:spLocks noChangeArrowheads="1"/>
            </p:cNvSpPr>
            <p:nvPr/>
          </p:nvSpPr>
          <p:spPr bwMode="auto">
            <a:xfrm>
              <a:off x="9591716" y="4023787"/>
              <a:ext cx="371786" cy="61885"/>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2" name="矩形 93"/>
            <p:cNvSpPr>
              <a:spLocks noChangeArrowheads="1"/>
            </p:cNvSpPr>
            <p:nvPr/>
          </p:nvSpPr>
          <p:spPr bwMode="auto">
            <a:xfrm>
              <a:off x="9591716" y="4149243"/>
              <a:ext cx="371786" cy="61885"/>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3" name="矩形 94"/>
            <p:cNvSpPr>
              <a:spLocks noChangeArrowheads="1"/>
            </p:cNvSpPr>
            <p:nvPr/>
          </p:nvSpPr>
          <p:spPr bwMode="auto">
            <a:xfrm>
              <a:off x="9591716" y="4274699"/>
              <a:ext cx="371786" cy="61885"/>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4" name="矩形 95"/>
            <p:cNvSpPr>
              <a:spLocks noChangeArrowheads="1"/>
            </p:cNvSpPr>
            <p:nvPr/>
          </p:nvSpPr>
          <p:spPr bwMode="auto">
            <a:xfrm>
              <a:off x="9591716" y="4400154"/>
              <a:ext cx="371786" cy="61885"/>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55" name="组合 108"/>
            <p:cNvGrpSpPr/>
            <p:nvPr/>
          </p:nvGrpSpPr>
          <p:grpSpPr bwMode="auto">
            <a:xfrm>
              <a:off x="9899776" y="3727185"/>
              <a:ext cx="249968" cy="759082"/>
              <a:chOff x="0" y="0"/>
              <a:chExt cx="317688" cy="965960"/>
            </a:xfrm>
          </p:grpSpPr>
          <p:grpSp>
            <p:nvGrpSpPr>
              <p:cNvPr id="56" name="组合 103"/>
              <p:cNvGrpSpPr/>
              <p:nvPr/>
            </p:nvGrpSpPr>
            <p:grpSpPr bwMode="auto">
              <a:xfrm rot="-8686862">
                <a:off x="562" y="0"/>
                <a:ext cx="242016" cy="965960"/>
                <a:chOff x="0" y="0"/>
                <a:chExt cx="109537" cy="671255"/>
              </a:xfrm>
            </p:grpSpPr>
            <p:sp>
              <p:nvSpPr>
                <p:cNvPr id="59" name="圆角矩形 102"/>
                <p:cNvSpPr>
                  <a:spLocks noChangeArrowheads="1"/>
                </p:cNvSpPr>
                <p:nvPr/>
              </p:nvSpPr>
              <p:spPr bwMode="auto">
                <a:xfrm>
                  <a:off x="768" y="523599"/>
                  <a:ext cx="108000" cy="147656"/>
                </a:xfrm>
                <a:prstGeom prst="roundRect">
                  <a:avLst>
                    <a:gd name="adj" fmla="val 41042"/>
                  </a:avLst>
                </a:prstGeom>
                <a:solidFill>
                  <a:schemeClr val="bg1"/>
                </a:solidFill>
                <a:ln w="25400">
                  <a:solidFill>
                    <a:srgbClr val="12A7AE"/>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0" name="等腰三角形 99"/>
                <p:cNvSpPr>
                  <a:spLocks noChangeArrowheads="1"/>
                </p:cNvSpPr>
                <p:nvPr/>
              </p:nvSpPr>
              <p:spPr bwMode="auto">
                <a:xfrm>
                  <a:off x="513" y="0"/>
                  <a:ext cx="108000" cy="142875"/>
                </a:xfrm>
                <a:prstGeom prst="triangle">
                  <a:avLst>
                    <a:gd name="adj" fmla="val 50000"/>
                  </a:avLst>
                </a:prstGeom>
                <a:solidFill>
                  <a:schemeClr val="bg1"/>
                </a:solidFill>
                <a:ln w="25400">
                  <a:solidFill>
                    <a:srgbClr val="12A7AE"/>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 name="矩形 100"/>
                <p:cNvSpPr>
                  <a:spLocks noChangeArrowheads="1"/>
                </p:cNvSpPr>
                <p:nvPr/>
              </p:nvSpPr>
              <p:spPr bwMode="auto">
                <a:xfrm>
                  <a:off x="0" y="144462"/>
                  <a:ext cx="109537" cy="438150"/>
                </a:xfrm>
                <a:prstGeom prst="rect">
                  <a:avLst/>
                </a:prstGeom>
                <a:solidFill>
                  <a:schemeClr val="bg1"/>
                </a:solidFill>
                <a:ln w="25400">
                  <a:solidFill>
                    <a:srgbClr val="12A7AE"/>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sp>
            <p:nvSpPr>
              <p:cNvPr id="57" name="直接连接符 105"/>
              <p:cNvSpPr>
                <a:spLocks noChangeShapeType="1"/>
              </p:cNvSpPr>
              <p:nvPr/>
            </p:nvSpPr>
            <p:spPr bwMode="auto">
              <a:xfrm flipH="1">
                <a:off x="0" y="217724"/>
                <a:ext cx="245414" cy="349418"/>
              </a:xfrm>
              <a:prstGeom prst="line">
                <a:avLst/>
              </a:prstGeom>
              <a:noFill/>
              <a:ln w="19050">
                <a:solidFill>
                  <a:srgbClr val="12A7AE"/>
                </a:solidFill>
                <a:bevel/>
              </a:ln>
              <a:extLst>
                <a:ext uri="{909E8E84-426E-40DD-AFC4-6F175D3DCCD1}">
                  <a14:hiddenFill xmlns:a14="http://schemas.microsoft.com/office/drawing/2010/main">
                    <a:noFill/>
                  </a14:hiddenFill>
                </a:ext>
              </a:extLst>
            </p:spPr>
            <p:txBody>
              <a:bodyPr/>
              <a:lstStyle/>
              <a:p>
                <a:endParaRPr lang="zh-CN" altLang="en-US"/>
              </a:p>
            </p:txBody>
          </p:sp>
          <p:sp>
            <p:nvSpPr>
              <p:cNvPr id="58" name="直接连接符 107"/>
              <p:cNvSpPr>
                <a:spLocks noChangeShapeType="1"/>
              </p:cNvSpPr>
              <p:nvPr/>
            </p:nvSpPr>
            <p:spPr bwMode="auto">
              <a:xfrm flipH="1">
                <a:off x="72274" y="265392"/>
                <a:ext cx="245414" cy="349418"/>
              </a:xfrm>
              <a:prstGeom prst="line">
                <a:avLst/>
              </a:prstGeom>
              <a:noFill/>
              <a:ln w="19050">
                <a:solidFill>
                  <a:srgbClr val="12A7AE"/>
                </a:solidFill>
                <a:bevel/>
              </a:ln>
              <a:extLst>
                <a:ext uri="{909E8E84-426E-40DD-AFC4-6F175D3DCCD1}">
                  <a14:hiddenFill xmlns:a14="http://schemas.microsoft.com/office/drawing/2010/main">
                    <a:noFill/>
                  </a14:hiddenFill>
                </a:ext>
              </a:extLst>
            </p:spPr>
            <p:txBody>
              <a:bodyPr/>
              <a:lstStyle/>
              <a:p>
                <a:endParaRPr lang="zh-CN" altLang="en-US"/>
              </a:p>
            </p:txBody>
          </p:sp>
        </p:grpSp>
      </p:grpSp>
      <p:sp>
        <p:nvSpPr>
          <p:cNvPr id="65" name="六边形 64"/>
          <p:cNvSpPr/>
          <p:nvPr/>
        </p:nvSpPr>
        <p:spPr>
          <a:xfrm>
            <a:off x="8473851" y="3573016"/>
            <a:ext cx="1224136" cy="105529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8751472" y="3789566"/>
            <a:ext cx="790674" cy="577975"/>
            <a:chOff x="7599343" y="3871727"/>
            <a:chExt cx="790674" cy="577975"/>
          </a:xfrm>
        </p:grpSpPr>
        <p:sp>
          <p:nvSpPr>
            <p:cNvPr id="68" name="任意多边形 85"/>
            <p:cNvSpPr>
              <a:spLocks noChangeArrowheads="1"/>
            </p:cNvSpPr>
            <p:nvPr/>
          </p:nvSpPr>
          <p:spPr bwMode="auto">
            <a:xfrm>
              <a:off x="7622726" y="3973484"/>
              <a:ext cx="628785" cy="476218"/>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9" name="任意多边形 86"/>
            <p:cNvSpPr>
              <a:spLocks noChangeArrowheads="1"/>
            </p:cNvSpPr>
            <p:nvPr/>
          </p:nvSpPr>
          <p:spPr bwMode="auto">
            <a:xfrm rot="13790841">
              <a:off x="7831852" y="3639218"/>
              <a:ext cx="325655" cy="790674"/>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0"/>
                                        </p:tgtEl>
                                      </p:cBhvr>
                                    </p:animEffect>
                                    <p:set>
                                      <p:cBhvr>
                                        <p:cTn id="7" dur="1" fill="hold">
                                          <p:stCondLst>
                                            <p:cond delay="499"/>
                                          </p:stCondLst>
                                        </p:cTn>
                                        <p:tgtEl>
                                          <p:spTgt spid="18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79"/>
                                        </p:tgtEl>
                                      </p:cBhvr>
                                    </p:animEffect>
                                    <p:set>
                                      <p:cBhvr>
                                        <p:cTn id="10" dur="1" fill="hold">
                                          <p:stCondLst>
                                            <p:cond delay="499"/>
                                          </p:stCondLst>
                                        </p:cTn>
                                        <p:tgtEl>
                                          <p:spTgt spid="17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5"/>
                                        </p:tgtEl>
                                      </p:cBhvr>
                                    </p:animEffect>
                                    <p:set>
                                      <p:cBhvr>
                                        <p:cTn id="13" dur="1" fill="hold">
                                          <p:stCondLst>
                                            <p:cond delay="499"/>
                                          </p:stCondLst>
                                        </p:cTn>
                                        <p:tgtEl>
                                          <p:spTgt spid="14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6"/>
                                        </p:tgtEl>
                                      </p:cBhvr>
                                    </p:animEffect>
                                    <p:set>
                                      <p:cBhvr>
                                        <p:cTn id="19" dur="1" fill="hold">
                                          <p:stCondLst>
                                            <p:cond delay="499"/>
                                          </p:stCondLst>
                                        </p:cTn>
                                        <p:tgtEl>
                                          <p:spTgt spid="4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55"/>
                                        </p:tgtEl>
                                      </p:cBhvr>
                                    </p:animEffect>
                                    <p:set>
                                      <p:cBhvr>
                                        <p:cTn id="22" dur="1" fill="hold">
                                          <p:stCondLst>
                                            <p:cond delay="499"/>
                                          </p:stCondLst>
                                        </p:cTn>
                                        <p:tgtEl>
                                          <p:spTgt spid="15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67"/>
                                        </p:tgtEl>
                                      </p:cBhvr>
                                    </p:animEffect>
                                    <p:set>
                                      <p:cBhvr>
                                        <p:cTn id="25" dur="1" fill="hold">
                                          <p:stCondLst>
                                            <p:cond delay="499"/>
                                          </p:stCondLst>
                                        </p:cTn>
                                        <p:tgtEl>
                                          <p:spTgt spid="67"/>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65"/>
                                        </p:tgtEl>
                                      </p:cBhvr>
                                    </p:animEffect>
                                    <p:set>
                                      <p:cBhvr>
                                        <p:cTn id="28" dur="1" fill="hold">
                                          <p:stCondLst>
                                            <p:cond delay="499"/>
                                          </p:stCondLst>
                                        </p:cTn>
                                        <p:tgtEl>
                                          <p:spTgt spid="6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47"/>
                                        </p:tgtEl>
                                      </p:cBhvr>
                                    </p:animEffect>
                                    <p:set>
                                      <p:cBhvr>
                                        <p:cTn id="31"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55" grpId="0"/>
      <p:bldP spid="179" grpId="0" animBg="1"/>
      <p:bldP spid="46" grpId="0" animBg="1"/>
      <p:bldP spid="47" grpId="0"/>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优惠政策</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192931" y="620688"/>
            <a:ext cx="273630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FC7B10"/>
                </a:solidFill>
                <a:latin typeface="方正超粗黑简体" panose="03000509000000000000" pitchFamily="65" charset="-122"/>
                <a:ea typeface="方正超粗黑简体" panose="03000509000000000000" pitchFamily="65" charset="-122"/>
              </a:rPr>
              <a:t>主要优惠政策</a:t>
            </a:r>
            <a:endParaRPr lang="en-US" altLang="zh-CN" sz="1800" dirty="0" smtClean="0">
              <a:solidFill>
                <a:srgbClr val="FC7B10"/>
              </a:solidFill>
              <a:latin typeface="方正超粗黑简体" panose="03000509000000000000" pitchFamily="65" charset="-122"/>
              <a:ea typeface="方正超粗黑简体" panose="03000509000000000000" pitchFamily="65" charset="-122"/>
            </a:endParaRPr>
          </a:p>
        </p:txBody>
      </p:sp>
      <p:sp>
        <p:nvSpPr>
          <p:cNvPr id="9" name="矩形 8"/>
          <p:cNvSpPr/>
          <p:nvPr/>
        </p:nvSpPr>
        <p:spPr>
          <a:xfrm>
            <a:off x="1057027" y="2012422"/>
            <a:ext cx="2262158"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宽松便捷的准入</a:t>
            </a:r>
            <a:r>
              <a:rPr lang="zh-CN" altLang="en-US" dirty="0" smtClean="0">
                <a:latin typeface="微软雅黑" panose="020B0503020204020204" pitchFamily="34" charset="-122"/>
                <a:ea typeface="微软雅黑" panose="020B0503020204020204" pitchFamily="34" charset="-122"/>
              </a:rPr>
              <a:t>环境</a:t>
            </a:r>
            <a:endParaRPr lang="zh-CN" altLang="en-US" dirty="0"/>
          </a:p>
        </p:txBody>
      </p:sp>
      <p:sp>
        <p:nvSpPr>
          <p:cNvPr id="35" name="矩形 34"/>
          <p:cNvSpPr/>
          <p:nvPr/>
        </p:nvSpPr>
        <p:spPr>
          <a:xfrm>
            <a:off x="1057027" y="2723210"/>
            <a:ext cx="2262158"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减免行政事业性收费</a:t>
            </a:r>
            <a:endParaRPr lang="zh-CN" altLang="en-US" dirty="0">
              <a:latin typeface="微软雅黑" panose="020B0503020204020204" pitchFamily="34" charset="-122"/>
              <a:ea typeface="微软雅黑" panose="020B0503020204020204" pitchFamily="34" charset="-122"/>
            </a:endParaRPr>
          </a:p>
        </p:txBody>
      </p:sp>
      <p:sp>
        <p:nvSpPr>
          <p:cNvPr id="36" name="矩形 35"/>
          <p:cNvSpPr/>
          <p:nvPr/>
        </p:nvSpPr>
        <p:spPr>
          <a:xfrm>
            <a:off x="1057027" y="3400895"/>
            <a:ext cx="2262158"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按规定落实税收优惠</a:t>
            </a:r>
            <a:endParaRPr lang="zh-CN" altLang="en-US" dirty="0">
              <a:latin typeface="微软雅黑" panose="020B0503020204020204" pitchFamily="34" charset="-122"/>
              <a:ea typeface="微软雅黑" panose="020B0503020204020204" pitchFamily="34" charset="-122"/>
            </a:endParaRPr>
          </a:p>
        </p:txBody>
      </p:sp>
      <p:sp>
        <p:nvSpPr>
          <p:cNvPr id="37" name="矩形 36"/>
          <p:cNvSpPr/>
          <p:nvPr/>
        </p:nvSpPr>
        <p:spPr>
          <a:xfrm>
            <a:off x="1057027" y="4041191"/>
            <a:ext cx="2262158"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创业</a:t>
            </a:r>
            <a:r>
              <a:rPr lang="zh-CN" altLang="en-US" dirty="0" smtClean="0">
                <a:latin typeface="微软雅黑" panose="020B0503020204020204" pitchFamily="34" charset="-122"/>
                <a:ea typeface="微软雅黑" panose="020B0503020204020204" pitchFamily="34" charset="-122"/>
              </a:rPr>
              <a:t>补贴及培训补贴</a:t>
            </a:r>
            <a:endParaRPr lang="zh-CN" altLang="en-US" dirty="0">
              <a:latin typeface="微软雅黑" panose="020B0503020204020204" pitchFamily="34" charset="-122"/>
              <a:ea typeface="微软雅黑" panose="020B0503020204020204" pitchFamily="34" charset="-122"/>
            </a:endParaRPr>
          </a:p>
        </p:txBody>
      </p:sp>
      <p:sp>
        <p:nvSpPr>
          <p:cNvPr id="40" name="矩形 39"/>
          <p:cNvSpPr/>
          <p:nvPr/>
        </p:nvSpPr>
        <p:spPr>
          <a:xfrm>
            <a:off x="1057027" y="4676718"/>
            <a:ext cx="2031325"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创业担保贷款贴息</a:t>
            </a:r>
            <a:endParaRPr lang="zh-CN" altLang="en-US" dirty="0">
              <a:latin typeface="微软雅黑" panose="020B0503020204020204" pitchFamily="34" charset="-122"/>
              <a:ea typeface="微软雅黑" panose="020B0503020204020204" pitchFamily="34" charset="-122"/>
            </a:endParaRPr>
          </a:p>
        </p:txBody>
      </p:sp>
      <p:pic>
        <p:nvPicPr>
          <p:cNvPr id="205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49515" y="1556792"/>
            <a:ext cx="6555424" cy="4426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优惠政策</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192931" y="620688"/>
            <a:ext cx="4104456" cy="5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FC7B10"/>
                </a:solidFill>
                <a:latin typeface="方正超粗黑简体" panose="03000509000000000000" pitchFamily="65" charset="-122"/>
                <a:ea typeface="方正超粗黑简体" panose="03000509000000000000" pitchFamily="65" charset="-122"/>
              </a:rPr>
              <a:t>优惠政策</a:t>
            </a:r>
            <a:r>
              <a:rPr lang="en-US" altLang="zh-CN" sz="2800" b="1" dirty="0" smtClean="0">
                <a:solidFill>
                  <a:srgbClr val="FC7B10"/>
                </a:solidFill>
                <a:latin typeface="方正超粗黑简体" panose="03000509000000000000" pitchFamily="65" charset="-122"/>
                <a:ea typeface="方正超粗黑简体" panose="03000509000000000000" pitchFamily="65" charset="-122"/>
              </a:rPr>
              <a:t>-</a:t>
            </a:r>
            <a:r>
              <a:rPr lang="zh-CN" altLang="en-US" sz="2800" b="1" dirty="0" smtClean="0">
                <a:solidFill>
                  <a:srgbClr val="FC7B10"/>
                </a:solidFill>
                <a:latin typeface="方正超粗黑简体" panose="03000509000000000000" pitchFamily="65" charset="-122"/>
                <a:ea typeface="方正超粗黑简体" panose="03000509000000000000" pitchFamily="65" charset="-122"/>
              </a:rPr>
              <a:t>宽松准入环境</a:t>
            </a:r>
            <a:endParaRPr lang="en-US" altLang="zh-CN" sz="1800" dirty="0" smtClean="0">
              <a:solidFill>
                <a:srgbClr val="FC7B10"/>
              </a:solidFill>
              <a:latin typeface="方正超粗黑简体" panose="03000509000000000000" pitchFamily="65" charset="-122"/>
              <a:ea typeface="方正超粗黑简体" panose="03000509000000000000" pitchFamily="65" charset="-122"/>
            </a:endParaRPr>
          </a:p>
        </p:txBody>
      </p:sp>
      <p:sp>
        <p:nvSpPr>
          <p:cNvPr id="10" name="矩形 9"/>
          <p:cNvSpPr/>
          <p:nvPr/>
        </p:nvSpPr>
        <p:spPr>
          <a:xfrm>
            <a:off x="985019" y="1772816"/>
            <a:ext cx="5400599" cy="1938992"/>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实行</a:t>
            </a:r>
            <a:r>
              <a:rPr lang="zh-CN" altLang="en-US" sz="2000" dirty="0">
                <a:latin typeface="微软雅黑" panose="020B0503020204020204" pitchFamily="34" charset="-122"/>
                <a:ea typeface="微软雅黑" panose="020B0503020204020204" pitchFamily="34" charset="-122"/>
              </a:rPr>
              <a:t>非禁既入，凡国家法律法规未禁止的行业和领域，一律向各类创业主体开放，严禁在法律、法规规定之外设置限制条件。</a:t>
            </a:r>
            <a:endParaRPr lang="zh-CN" altLang="en-US" sz="2000" dirty="0">
              <a:latin typeface="微软雅黑" panose="020B0503020204020204" pitchFamily="34" charset="-122"/>
              <a:ea typeface="微软雅黑" panose="020B0503020204020204" pitchFamily="34" charset="-122"/>
            </a:endParaRPr>
          </a:p>
        </p:txBody>
      </p:sp>
      <p:pic>
        <p:nvPicPr>
          <p:cNvPr id="307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10464" y="895028"/>
            <a:ext cx="4931668" cy="53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7667" y="1590079"/>
            <a:ext cx="4808636" cy="393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102" y="1590079"/>
            <a:ext cx="4970998" cy="377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975" y="1495300"/>
            <a:ext cx="5131252" cy="412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anim calcmode="lin" valueType="num">
                                      <p:cBhvr additive="base">
                                        <p:cTn id="13" dur="500" fill="hold"/>
                                        <p:tgtEl>
                                          <p:spTgt spid="3077"/>
                                        </p:tgtEl>
                                        <p:attrNameLst>
                                          <p:attrName>ppt_x</p:attrName>
                                        </p:attrNameLst>
                                      </p:cBhvr>
                                      <p:tavLst>
                                        <p:tav tm="0">
                                          <p:val>
                                            <p:strVal val="#ppt_x"/>
                                          </p:val>
                                        </p:tav>
                                        <p:tav tm="100000">
                                          <p:val>
                                            <p:strVal val="#ppt_x"/>
                                          </p:val>
                                        </p:tav>
                                      </p:tavLst>
                                    </p:anim>
                                    <p:anim calcmode="lin" valueType="num">
                                      <p:cBhvr additive="base">
                                        <p:cTn id="14"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优惠政策</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192931" y="620688"/>
            <a:ext cx="5400600" cy="5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FC7B10"/>
                </a:solidFill>
                <a:latin typeface="方正超粗黑简体" panose="03000509000000000000" pitchFamily="65" charset="-122"/>
                <a:ea typeface="方正超粗黑简体" panose="03000509000000000000" pitchFamily="65" charset="-122"/>
              </a:rPr>
              <a:t>优惠政策</a:t>
            </a:r>
            <a:r>
              <a:rPr lang="en-US" altLang="zh-CN" sz="2800" b="1" dirty="0" smtClean="0">
                <a:solidFill>
                  <a:srgbClr val="FC7B10"/>
                </a:solidFill>
                <a:latin typeface="方正超粗黑简体" panose="03000509000000000000" pitchFamily="65" charset="-122"/>
                <a:ea typeface="方正超粗黑简体" panose="03000509000000000000" pitchFamily="65" charset="-122"/>
              </a:rPr>
              <a:t>-</a:t>
            </a:r>
            <a:r>
              <a:rPr lang="zh-CN" altLang="en-US" sz="2800" b="1" dirty="0">
                <a:solidFill>
                  <a:srgbClr val="FC7B10"/>
                </a:solidFill>
                <a:latin typeface="方正超粗黑简体" panose="03000509000000000000" pitchFamily="65" charset="-122"/>
                <a:ea typeface="方正超粗黑简体" panose="03000509000000000000" pitchFamily="65" charset="-122"/>
              </a:rPr>
              <a:t>减免行政事业性收费</a:t>
            </a:r>
            <a:endParaRPr lang="zh-CN" altLang="en-US" sz="2800" b="1" dirty="0">
              <a:solidFill>
                <a:srgbClr val="FC7B10"/>
              </a:solidFill>
              <a:latin typeface="方正超粗黑简体" panose="03000509000000000000" pitchFamily="65" charset="-122"/>
              <a:ea typeface="方正超粗黑简体" panose="03000509000000000000" pitchFamily="65" charset="-122"/>
            </a:endParaRPr>
          </a:p>
        </p:txBody>
      </p:sp>
      <p:sp>
        <p:nvSpPr>
          <p:cNvPr id="10" name="矩形 9"/>
          <p:cNvSpPr/>
          <p:nvPr/>
        </p:nvSpPr>
        <p:spPr>
          <a:xfrm>
            <a:off x="242032" y="1700808"/>
            <a:ext cx="5400599" cy="3170099"/>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对</a:t>
            </a:r>
            <a:r>
              <a:rPr lang="zh-CN" altLang="en-US" sz="2000" dirty="0">
                <a:latin typeface="微软雅黑" panose="020B0503020204020204" pitchFamily="34" charset="-122"/>
                <a:ea typeface="微软雅黑" panose="020B0503020204020204" pitchFamily="34" charset="-122"/>
              </a:rPr>
              <a:t>毕业</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年内从事个体经营的高校毕业生，自其在工商部门首次注册登记之日起</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年内，免收管理类、登记类和证照类等有关行政事业性收费。</a:t>
            </a:r>
            <a:endParaRPr lang="zh-CN" altLang="en-US" sz="2000" dirty="0">
              <a:latin typeface="微软雅黑" panose="020B0503020204020204" pitchFamily="34" charset="-122"/>
              <a:ea typeface="微软雅黑" panose="020B0503020204020204" pitchFamily="34" charset="-122"/>
            </a:endParaRPr>
          </a:p>
          <a:p>
            <a:pPr algn="just" fontAlgn="base">
              <a:lnSpc>
                <a:spcPct val="200000"/>
              </a:lnSpc>
            </a:pPr>
            <a:endParaRPr lang="zh-CN" altLang="en-US" sz="2000" dirty="0">
              <a:latin typeface="微软雅黑" panose="020B0503020204020204" pitchFamily="34" charset="-122"/>
              <a:ea typeface="微软雅黑" panose="020B0503020204020204" pitchFamily="34" charset="-122"/>
            </a:endParaRPr>
          </a:p>
        </p:txBody>
      </p:sp>
      <p:pic>
        <p:nvPicPr>
          <p:cNvPr id="409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7586" y="2028173"/>
            <a:ext cx="5446369" cy="327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5175" cy="6206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80720"/>
            <a:ext cx="12195174" cy="404664"/>
            <a:chOff x="0" y="6480720"/>
            <a:chExt cx="12195174" cy="404664"/>
          </a:xfrm>
        </p:grpSpPr>
        <p:sp>
          <p:nvSpPr>
            <p:cNvPr id="4" name="矩形 3"/>
            <p:cNvSpPr/>
            <p:nvPr/>
          </p:nvSpPr>
          <p:spPr>
            <a:xfrm>
              <a:off x="0" y="6480720"/>
              <a:ext cx="1705099" cy="404664"/>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05099" y="6480720"/>
              <a:ext cx="10490075" cy="4046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4"/>
          <p:cNvSpPr txBox="1"/>
          <p:nvPr/>
        </p:nvSpPr>
        <p:spPr>
          <a:xfrm>
            <a:off x="48915" y="6480720"/>
            <a:ext cx="1872208" cy="40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rPr>
              <a:t>优惠政策</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120923" y="6575040"/>
            <a:ext cx="21602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024" y="310344"/>
            <a:ext cx="144016" cy="814400"/>
          </a:xfrm>
          <a:prstGeom prst="rect">
            <a:avLst/>
          </a:prstGeom>
          <a:solidFill>
            <a:srgbClr val="FC7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192931" y="620688"/>
            <a:ext cx="3744416" cy="5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FC7B10"/>
                </a:solidFill>
                <a:latin typeface="方正超粗黑简体" panose="03000509000000000000" pitchFamily="65" charset="-122"/>
                <a:ea typeface="方正超粗黑简体" panose="03000509000000000000" pitchFamily="65" charset="-122"/>
              </a:rPr>
              <a:t>优惠政策</a:t>
            </a:r>
            <a:r>
              <a:rPr lang="en-US" altLang="zh-CN" sz="2800" b="1" dirty="0" smtClean="0">
                <a:solidFill>
                  <a:srgbClr val="FC7B10"/>
                </a:solidFill>
                <a:latin typeface="方正超粗黑简体" panose="03000509000000000000" pitchFamily="65" charset="-122"/>
                <a:ea typeface="方正超粗黑简体" panose="03000509000000000000" pitchFamily="65" charset="-122"/>
              </a:rPr>
              <a:t>-</a:t>
            </a:r>
            <a:r>
              <a:rPr lang="zh-CN" altLang="en-US" sz="2800" b="1" dirty="0" smtClean="0">
                <a:solidFill>
                  <a:srgbClr val="FC7B10"/>
                </a:solidFill>
                <a:latin typeface="方正超粗黑简体" panose="03000509000000000000" pitchFamily="65" charset="-122"/>
                <a:ea typeface="方正超粗黑简体" panose="03000509000000000000" pitchFamily="65" charset="-122"/>
              </a:rPr>
              <a:t>税收</a:t>
            </a:r>
            <a:r>
              <a:rPr lang="zh-CN" altLang="en-US" sz="2800" b="1" dirty="0">
                <a:solidFill>
                  <a:srgbClr val="FC7B10"/>
                </a:solidFill>
                <a:latin typeface="方正超粗黑简体" panose="03000509000000000000" pitchFamily="65" charset="-122"/>
                <a:ea typeface="方正超粗黑简体" panose="03000509000000000000" pitchFamily="65" charset="-122"/>
              </a:rPr>
              <a:t>优惠</a:t>
            </a:r>
            <a:endParaRPr lang="zh-CN" altLang="en-US" sz="2800" b="1" dirty="0">
              <a:solidFill>
                <a:srgbClr val="FC7B10"/>
              </a:solidFill>
              <a:latin typeface="方正超粗黑简体" panose="03000509000000000000" pitchFamily="65" charset="-122"/>
              <a:ea typeface="方正超粗黑简体" panose="03000509000000000000" pitchFamily="65" charset="-122"/>
            </a:endParaRPr>
          </a:p>
        </p:txBody>
      </p:sp>
      <p:sp>
        <p:nvSpPr>
          <p:cNvPr id="10" name="矩形 9"/>
          <p:cNvSpPr/>
          <p:nvPr/>
        </p:nvSpPr>
        <p:spPr>
          <a:xfrm>
            <a:off x="336948" y="1541105"/>
            <a:ext cx="5400599" cy="5632311"/>
          </a:xfrm>
          <a:prstGeom prst="rect">
            <a:avLst/>
          </a:prstGeom>
          <a:ln>
            <a:noFill/>
          </a:ln>
        </p:spPr>
        <p:txBody>
          <a:bodyPr wrap="square">
            <a:spAutoFit/>
          </a:bodyPr>
          <a:lstStyle/>
          <a:p>
            <a:pPr algn="just" fontAlgn="base">
              <a:lnSpc>
                <a:spcPct val="200000"/>
              </a:lnSpc>
            </a:pPr>
            <a:r>
              <a:rPr lang="zh-CN" altLang="en-US" sz="2000" dirty="0" smtClean="0">
                <a:latin typeface="微软雅黑" panose="020B0503020204020204" pitchFamily="34" charset="-122"/>
                <a:ea typeface="微软雅黑" panose="020B0503020204020204" pitchFamily="34" charset="-122"/>
              </a:rPr>
              <a:t>        持</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就业失业登记证</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（注明“自主创业税收政策”）和</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高校毕业生自主创业证</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的高校毕业生在毕业年度内（指毕业所在自然年，即</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日至</a:t>
            </a:r>
            <a:r>
              <a:rPr lang="en-US" altLang="zh-CN" sz="2000" dirty="0">
                <a:latin typeface="微软雅黑" panose="020B0503020204020204" pitchFamily="34" charset="-122"/>
                <a:ea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31</a:t>
            </a:r>
            <a:r>
              <a:rPr lang="zh-CN" altLang="en-US" sz="2000" dirty="0">
                <a:latin typeface="微软雅黑" panose="020B0503020204020204" pitchFamily="34" charset="-122"/>
                <a:ea typeface="微软雅黑" panose="020B0503020204020204" pitchFamily="34" charset="-122"/>
              </a:rPr>
              <a:t>日）从事个体经营的，</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年内按每户每年</a:t>
            </a:r>
            <a:r>
              <a:rPr lang="en-US" altLang="zh-CN" sz="2000" dirty="0">
                <a:latin typeface="微软雅黑" panose="020B0503020204020204" pitchFamily="34" charset="-122"/>
                <a:ea typeface="微软雅黑" panose="020B0503020204020204" pitchFamily="34" charset="-122"/>
              </a:rPr>
              <a:t>9600</a:t>
            </a:r>
            <a:r>
              <a:rPr lang="zh-CN" altLang="en-US" sz="2000" dirty="0">
                <a:latin typeface="微软雅黑" panose="020B0503020204020204" pitchFamily="34" charset="-122"/>
                <a:ea typeface="微软雅黑" panose="020B0503020204020204" pitchFamily="34" charset="-122"/>
              </a:rPr>
              <a:t>元为限额依次扣减其当年实际应缴纳的营业税、城市维护建设税、教育费附加和个人所得税。</a:t>
            </a:r>
            <a:endParaRPr lang="zh-CN" altLang="en-US" sz="2000" dirty="0">
              <a:latin typeface="微软雅黑" panose="020B0503020204020204" pitchFamily="34" charset="-122"/>
              <a:ea typeface="微软雅黑" panose="020B0503020204020204" pitchFamily="34" charset="-122"/>
            </a:endParaRPr>
          </a:p>
          <a:p>
            <a:pPr algn="just" fontAlgn="base">
              <a:lnSpc>
                <a:spcPct val="200000"/>
              </a:lnSpc>
            </a:pPr>
            <a:endParaRPr lang="zh-CN" altLang="en-US" sz="2000" dirty="0">
              <a:latin typeface="微软雅黑" panose="020B0503020204020204" pitchFamily="34" charset="-122"/>
              <a:ea typeface="微软雅黑" panose="020B0503020204020204" pitchFamily="34" charset="-122"/>
            </a:endParaRPr>
          </a:p>
          <a:p>
            <a:pPr algn="just" fontAlgn="base">
              <a:lnSpc>
                <a:spcPct val="200000"/>
              </a:lnSpc>
            </a:pPr>
            <a:endParaRPr lang="zh-CN" altLang="en-US" sz="2000" dirty="0">
              <a:latin typeface="微软雅黑" panose="020B0503020204020204" pitchFamily="34" charset="-122"/>
              <a:ea typeface="微软雅黑" panose="020B0503020204020204" pitchFamily="34" charset="-122"/>
            </a:endParaRPr>
          </a:p>
        </p:txBody>
      </p:sp>
      <p:pic>
        <p:nvPicPr>
          <p:cNvPr id="512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01643" y="1978426"/>
            <a:ext cx="5512154" cy="340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3966</Words>
  <Application>WPS 演示</Application>
  <PresentationFormat>自定义</PresentationFormat>
  <Paragraphs>256</Paragraphs>
  <Slides>26</Slides>
  <Notes>23</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Arial</vt:lpstr>
      <vt:lpstr>宋体</vt:lpstr>
      <vt:lpstr>Wingdings</vt:lpstr>
      <vt:lpstr>微软雅黑</vt:lpstr>
      <vt:lpstr>Arial Unicode MS</vt:lpstr>
      <vt:lpstr>方正超粗黑简体</vt:lpstr>
      <vt:lpstr>黑体</vt:lpstr>
      <vt:lpstr>Calibri</vt:lpstr>
      <vt:lpstr>方正大黑简体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深度联盟http://www.deepbbs.org</dc:creator>
  <cp:lastModifiedBy>钟晓东</cp:lastModifiedBy>
  <cp:revision>266</cp:revision>
  <dcterms:created xsi:type="dcterms:W3CDTF">2015-07-29T02:03:00Z</dcterms:created>
  <dcterms:modified xsi:type="dcterms:W3CDTF">2020-01-06T08:20:48Z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