
<file path=[Content_Types].xml><?xml version="1.0" encoding="utf-8"?>
<Types xmlns="http://schemas.openxmlformats.org/package/2006/content-types">
  <Default Extension="jpeg" ContentType="image/jpe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317" r:id="rId4"/>
    <p:sldId id="318" r:id="rId5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C0C0C0"/>
    <a:srgbClr val="D6B7E7"/>
    <a:srgbClr val="FF0000"/>
    <a:srgbClr val="FFCCFF"/>
    <a:srgbClr val="FFCC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16"/>
    <p:restoredTop sz="95061"/>
  </p:normalViewPr>
  <p:slideViewPr>
    <p:cSldViewPr showGuides="1">
      <p:cViewPr>
        <p:scale>
          <a:sx n="66" d="100"/>
          <a:sy n="66" d="100"/>
        </p:scale>
        <p:origin x="-1530" y="-432"/>
      </p:cViewPr>
      <p:guideLst>
        <p:guide orient="horz" pos="2109"/>
        <p:guide pos="28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0F3383-1EE6-4A04-AB12-3F1B782FE5B0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white">
      <p:bgPr>
        <a:blipFill dpi="0" rotWithShape="1">
          <a:blip r:embed="rId2">
            <a:alphaModFix amt="11000"/>
          </a:blip>
          <a:srcRect/>
          <a:stretch>
            <a:fillRect l="-9000" t="16000" r="1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6999605" y="6461125"/>
            <a:ext cx="20986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0" smtClean="0">
                <a:solidFill>
                  <a:schemeClr val="bg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</a:rPr>
              <a:t>♪视唱练耳教程</a:t>
            </a:r>
            <a:endParaRPr lang="zh-CN" altLang="en-US" sz="2000" b="0" smtClean="0">
              <a:solidFill>
                <a:schemeClr val="bg1">
                  <a:lumMod val="75000"/>
                </a:schemeClr>
              </a:solidFill>
              <a:latin typeface="方正舒体" panose="02010601030101010101" charset="-122"/>
              <a:ea typeface="方正舒体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2000">
        <p:wipe/>
      </p:transition>
    </mc:Choice>
    <mc:Fallback>
      <p:transition advTm="12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1">
          <a:blip r:embed="rId2">
            <a:alphaModFix amt="11000"/>
          </a:blip>
          <a:stretch>
            <a:fillRect l="-9000" t="16000" r="1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6999605" y="6461125"/>
            <a:ext cx="20986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0" smtClean="0">
                <a:solidFill>
                  <a:schemeClr val="bg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</a:rPr>
              <a:t>♪视唱练耳教程</a:t>
            </a:r>
            <a:endParaRPr lang="zh-CN" altLang="en-US" sz="2000" b="0" smtClean="0">
              <a:solidFill>
                <a:schemeClr val="bg1">
                  <a:lumMod val="75000"/>
                </a:schemeClr>
              </a:solidFill>
              <a:latin typeface="方正舒体" panose="02010601030101010101" charset="-122"/>
              <a:ea typeface="方正舒体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2000">
        <p:wipe/>
      </p:transition>
    </mc:Choice>
    <mc:Fallback>
      <p:transition advTm="12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>
            <a:alphaModFix amt="11000"/>
          </a:blip>
          <a:stretch>
            <a:fillRect l="-9000" t="16000" r="1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6999605" y="6461125"/>
            <a:ext cx="20986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0" smtClean="0">
                <a:solidFill>
                  <a:schemeClr val="bg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</a:rPr>
              <a:t>♪视唱练耳教程</a:t>
            </a:r>
            <a:endParaRPr lang="zh-CN" altLang="en-US" sz="2000" b="0" smtClean="0">
              <a:solidFill>
                <a:schemeClr val="bg1">
                  <a:lumMod val="75000"/>
                </a:schemeClr>
              </a:solidFill>
              <a:latin typeface="方正舒体" panose="02010601030101010101" charset="-122"/>
              <a:ea typeface="方正舒体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2000">
        <p:wipe/>
      </p:transition>
    </mc:Choice>
    <mc:Fallback>
      <p:transition advTm="12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2000">
        <p:wipe/>
      </p:transition>
    </mc:Choice>
    <mc:Fallback>
      <p:transition advTm="12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图片 6"/>
          <p:cNvPicPr>
            <a:picLocks noChangeAspect="1"/>
          </p:cNvPicPr>
          <p:nvPr userDrawn="1"/>
        </p:nvPicPr>
        <p:blipFill>
          <a:blip r:embed="rId2"/>
          <a:srcRect r="5113"/>
          <a:stretch>
            <a:fillRect/>
          </a:stretch>
        </p:blipFill>
        <p:spPr>
          <a:xfrm>
            <a:off x="468313" y="300038"/>
            <a:ext cx="8675687" cy="6257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2000">
        <p:wipe/>
      </p:transition>
    </mc:Choice>
    <mc:Fallback>
      <p:transition advTm="12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4.png"/><Relationship Id="rId7" Type="http://schemas.openxmlformats.org/officeDocument/2006/relationships/image" Target="../media/image3.jpeg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>
            <a:alphaModFix amt="11000"/>
          </a:blip>
          <a:stretch>
            <a:fillRect l="-9000" t="16000" r="1000" b="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" name="矩形 17"/>
          <p:cNvSpPr/>
          <p:nvPr/>
        </p:nvSpPr>
        <p:spPr bwMode="auto">
          <a:xfrm flipV="1">
            <a:off x="250825" y="782320"/>
            <a:ext cx="4414520" cy="36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 userDrawn="1"/>
        </p:nvGrpSpPr>
        <p:grpSpPr>
          <a:xfrm>
            <a:off x="115570" y="102870"/>
            <a:ext cx="4548505" cy="678180"/>
            <a:chOff x="4850" y="1829"/>
            <a:chExt cx="7163" cy="1068"/>
          </a:xfrm>
        </p:grpSpPr>
        <p:pic>
          <p:nvPicPr>
            <p:cNvPr id="4" name="图片 3" descr="FFF43AA3A56A620AC86C660D0C7_50698BBA_157C1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850" y="1829"/>
              <a:ext cx="1474" cy="1069"/>
            </a:xfrm>
            <a:prstGeom prst="rect">
              <a:avLst/>
            </a:prstGeom>
          </p:spPr>
        </p:pic>
        <p:pic>
          <p:nvPicPr>
            <p:cNvPr id="5" name="图片 4" descr="TH57J(7D]XMO))RNK_]T%T1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325" y="1888"/>
              <a:ext cx="5689" cy="95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p14:dur="500" advTm="12000">
        <p:wipe/>
      </p:transition>
    </mc:Choice>
    <mc:Fallback>
      <p:transition advTm="12000">
        <p:wip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microsoft.com/office/2007/relationships/media" Target="../media/media1.m4a"/><Relationship Id="rId5" Type="http://schemas.openxmlformats.org/officeDocument/2006/relationships/audio" Target="../media/media1.m4a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 bwMode="auto">
          <a:xfrm>
            <a:off x="0" y="4603750"/>
            <a:ext cx="9144000" cy="226853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50000"/>
          <a:stretch>
            <a:fillRect/>
          </a:stretch>
        </p:blipFill>
        <p:spPr bwMode="auto">
          <a:xfrm>
            <a:off x="5544820" y="4603750"/>
            <a:ext cx="3716655" cy="71247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7" name="组合 6"/>
          <p:cNvGrpSpPr/>
          <p:nvPr/>
        </p:nvGrpSpPr>
        <p:grpSpPr>
          <a:xfrm>
            <a:off x="2150428" y="1586230"/>
            <a:ext cx="6027103" cy="1801495"/>
            <a:chOff x="3387" y="2498"/>
            <a:chExt cx="9492" cy="2837"/>
          </a:xfrm>
        </p:grpSpPr>
        <p:sp>
          <p:nvSpPr>
            <p:cNvPr id="4" name="矩形 3"/>
            <p:cNvSpPr/>
            <p:nvPr/>
          </p:nvSpPr>
          <p:spPr>
            <a:xfrm>
              <a:off x="3387" y="2498"/>
              <a:ext cx="7626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540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视唱练耳教学</a:t>
              </a:r>
              <a:r>
                <a:rPr lang="zh-CN" altLang="en-US" sz="720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endParaRPr lang="zh-CN" altLang="en-US" sz="360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8468" y="4513"/>
              <a:ext cx="4410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80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第二部分 </a:t>
              </a:r>
              <a:r>
                <a:rPr lang="en-US" altLang="zh-CN" sz="280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G </a:t>
              </a:r>
              <a:r>
                <a:rPr lang="zh-CN" altLang="en-US" sz="280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大调</a:t>
              </a:r>
              <a:endParaRPr lang="zh-CN" altLang="en-US" sz="280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89320" y="4730115"/>
            <a:ext cx="2997200" cy="460375"/>
            <a:chOff x="9432" y="7449"/>
            <a:chExt cx="4720" cy="725"/>
          </a:xfrm>
        </p:grpSpPr>
        <p:sp>
          <p:nvSpPr>
            <p:cNvPr id="3" name="文本框 2"/>
            <p:cNvSpPr txBox="1"/>
            <p:nvPr/>
          </p:nvSpPr>
          <p:spPr>
            <a:xfrm>
              <a:off x="9865" y="7449"/>
              <a:ext cx="428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主讲教师</a:t>
              </a:r>
              <a:r>
                <a:rPr lang="en-US" altLang="zh-CN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:</a:t>
              </a:r>
              <a:r>
                <a:rPr lang="zh-CN" altLang="en-US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邵亚梦</a:t>
              </a:r>
              <a:endPara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432" y="7449"/>
              <a:ext cx="770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mtClean="0">
                  <a:ea typeface="微软雅黑" panose="020B0503020204020204" pitchFamily="34" charset="-122"/>
                </a:rPr>
                <a:t>♫</a:t>
              </a:r>
              <a:endParaRPr lang="zh-CN" altLang="en-US" smtClean="0"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 bwMode="auto">
          <a:xfrm>
            <a:off x="320675" y="1417320"/>
            <a:ext cx="8560435" cy="469836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1507" name="Picture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37288"/>
            <a:ext cx="9175750" cy="92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6901815" y="867410"/>
            <a:ext cx="2172970" cy="549910"/>
            <a:chOff x="10869" y="1366"/>
            <a:chExt cx="3422" cy="866"/>
          </a:xfrm>
        </p:grpSpPr>
        <p:sp>
          <p:nvSpPr>
            <p:cNvPr id="6" name="矩形 53"/>
            <p:cNvSpPr/>
            <p:nvPr/>
          </p:nvSpPr>
          <p:spPr>
            <a:xfrm rot="10800000">
              <a:off x="10869" y="1366"/>
              <a:ext cx="3422" cy="866"/>
            </a:xfrm>
            <a:prstGeom prst="flowChartOnlineStorag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461" y="1436"/>
              <a:ext cx="28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教学过程</a:t>
              </a:r>
              <a:endPara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887" y="1473"/>
              <a:ext cx="50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28650" y="2125345"/>
            <a:ext cx="76301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调各级原位大，小三和弦与第一转位大小六和弦的模进练习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0675" y="1417320"/>
            <a:ext cx="2950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♪</a:t>
            </a:r>
            <a:r>
              <a: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听写练习</a:t>
            </a:r>
            <a:endParaRPr lang="zh-CN" altLang="en-US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85" y="2667000"/>
            <a:ext cx="7233285" cy="18059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" y="4980940"/>
            <a:ext cx="7915275" cy="7480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29285" y="4351020"/>
            <a:ext cx="76301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听辨</a:t>
            </a:r>
            <a:r>
              <a:rPr lang="en-US" altLang="zh-CN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大调内音组练习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12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 bwMode="auto">
          <a:xfrm>
            <a:off x="320675" y="1417320"/>
            <a:ext cx="8560435" cy="469836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1507" name="Picture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37288"/>
            <a:ext cx="9175750" cy="92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6901815" y="867410"/>
            <a:ext cx="2172970" cy="549910"/>
            <a:chOff x="10869" y="1366"/>
            <a:chExt cx="3422" cy="866"/>
          </a:xfrm>
        </p:grpSpPr>
        <p:sp>
          <p:nvSpPr>
            <p:cNvPr id="6" name="矩形 53"/>
            <p:cNvSpPr/>
            <p:nvPr/>
          </p:nvSpPr>
          <p:spPr>
            <a:xfrm rot="10800000">
              <a:off x="10869" y="1366"/>
              <a:ext cx="3422" cy="866"/>
            </a:xfrm>
            <a:prstGeom prst="flowChartOnlineStorag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461" y="1436"/>
              <a:ext cx="28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教学过程</a:t>
              </a:r>
              <a:endPara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887" y="1473"/>
              <a:ext cx="50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34035" y="1657350"/>
            <a:ext cx="8214360" cy="4108450"/>
            <a:chOff x="841" y="2610"/>
            <a:chExt cx="12936" cy="6470"/>
          </a:xfrm>
        </p:grpSpPr>
        <p:sp>
          <p:nvSpPr>
            <p:cNvPr id="9" name="文本框 8"/>
            <p:cNvSpPr txBox="1"/>
            <p:nvPr/>
          </p:nvSpPr>
          <p:spPr>
            <a:xfrm>
              <a:off x="841" y="2610"/>
              <a:ext cx="120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000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听写节奏</a:t>
              </a:r>
              <a:endParaRPr lang="zh-CN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841" y="5399"/>
              <a:ext cx="120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000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听写旋律</a:t>
              </a:r>
              <a:endParaRPr lang="zh-CN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1" y="3238"/>
              <a:ext cx="12936" cy="182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1" y="6230"/>
              <a:ext cx="12864" cy="2851"/>
            </a:xfrm>
            <a:prstGeom prst="rect">
              <a:avLst/>
            </a:prstGeom>
          </p:spPr>
        </p:pic>
      </p:grpSp>
    </p:spTree>
  </p:cSld>
  <p:clrMapOvr>
    <a:masterClrMapping/>
  </p:clrMapOvr>
  <p:transition advTm="12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 bwMode="auto">
          <a:xfrm>
            <a:off x="320675" y="1417320"/>
            <a:ext cx="8560435" cy="469836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1507" name="Picture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37288"/>
            <a:ext cx="9175750" cy="92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6901815" y="867410"/>
            <a:ext cx="2172970" cy="549910"/>
            <a:chOff x="10869" y="1366"/>
            <a:chExt cx="3422" cy="866"/>
          </a:xfrm>
        </p:grpSpPr>
        <p:sp>
          <p:nvSpPr>
            <p:cNvPr id="6" name="矩形 53"/>
            <p:cNvSpPr/>
            <p:nvPr/>
          </p:nvSpPr>
          <p:spPr>
            <a:xfrm rot="10800000">
              <a:off x="10869" y="1366"/>
              <a:ext cx="3422" cy="866"/>
            </a:xfrm>
            <a:prstGeom prst="flowChartOnlineStorag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461" y="1436"/>
              <a:ext cx="28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课后作业</a:t>
              </a:r>
              <a:endPara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887" y="1473"/>
              <a:ext cx="50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en-US" altLang="zh-CN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74700" y="1898650"/>
            <a:ext cx="667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♪</a:t>
            </a:r>
            <a:r>
              <a:rPr lang="zh-CN" altLang="en-US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练习含有大切分几种变化节奏型的各条节奏</a:t>
            </a:r>
            <a:endParaRPr lang="zh-CN" altLang="en-US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4700" y="2760980"/>
            <a:ext cx="6359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♪</a:t>
            </a:r>
            <a:r>
              <a:rPr lang="zh-CN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自弹自唱视唱</a:t>
            </a:r>
            <a:r>
              <a:rPr lang="en-US" altLang="zh-CN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159</a:t>
            </a:r>
            <a:r>
              <a: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161</a:t>
            </a:r>
            <a:r>
              <a: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条并会背</a:t>
            </a:r>
            <a:endParaRPr lang="zh-CN" altLang="en-US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12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2765743" y="1586230"/>
            <a:ext cx="3611880" cy="1198880"/>
          </a:xfrm>
          <a:prstGeom prst="rect">
            <a:avLst/>
          </a:prstGeom>
          <a:noFill/>
          <a:ln>
            <a:noFill/>
          </a:ln>
          <a:effectLst>
            <a:reflection stA="45000" endPos="65000" dir="5400000" sy="-100000" algn="bl" rotWithShape="0"/>
          </a:effectLst>
        </p:spPr>
        <p:txBody>
          <a:bodyPr wrap="square" rtlCol="0" anchor="t">
            <a:spAutoFit/>
          </a:bodyPr>
          <a:p>
            <a:pPr algn="ctr"/>
            <a:r>
              <a:rPr lang="zh-CN" altLang="en-US" sz="540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同学们下课</a:t>
            </a:r>
            <a:r>
              <a:rPr lang="zh-CN" altLang="en-US" sz="720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65743" y="3531235"/>
            <a:ext cx="3611880" cy="11988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p>
            <a:pPr algn="ctr"/>
            <a:r>
              <a:rPr lang="zh-CN" altLang="en-US" sz="540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r>
              <a:rPr lang="zh-CN" altLang="en-US" sz="720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3" name="Picture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37288"/>
            <a:ext cx="9175750" cy="92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6" name="组合 56"/>
          <p:cNvGrpSpPr/>
          <p:nvPr/>
        </p:nvGrpSpPr>
        <p:grpSpPr>
          <a:xfrm>
            <a:off x="1917313" y="2039140"/>
            <a:ext cx="4588060" cy="584866"/>
            <a:chOff x="2289085" y="1979804"/>
            <a:chExt cx="4587171" cy="585099"/>
          </a:xfrm>
          <a:noFill/>
        </p:grpSpPr>
        <p:sp>
          <p:nvSpPr>
            <p:cNvPr id="20514" name="矩形 58"/>
            <p:cNvSpPr/>
            <p:nvPr/>
          </p:nvSpPr>
          <p:spPr>
            <a:xfrm>
              <a:off x="2289085" y="1979804"/>
              <a:ext cx="156378" cy="585099"/>
            </a:xfrm>
            <a:prstGeom prst="rect">
              <a:avLst/>
            </a:prstGeom>
            <a:grpFill/>
            <a:ln w="9525">
              <a:noFill/>
            </a:ln>
          </p:spPr>
          <p:txBody>
            <a:bodyPr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0515" name="矩形 59"/>
            <p:cNvSpPr/>
            <p:nvPr/>
          </p:nvSpPr>
          <p:spPr>
            <a:xfrm>
              <a:off x="2471406" y="1979804"/>
              <a:ext cx="4404850" cy="585099"/>
            </a:xfrm>
            <a:prstGeom prst="rect">
              <a:avLst/>
            </a:prstGeom>
            <a:grpFill/>
            <a:ln w="9525">
              <a:noFill/>
            </a:ln>
          </p:spPr>
          <p:txBody>
            <a:bodyPr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488" name="组合 61"/>
          <p:cNvGrpSpPr/>
          <p:nvPr/>
        </p:nvGrpSpPr>
        <p:grpSpPr>
          <a:xfrm>
            <a:off x="1917948" y="2623975"/>
            <a:ext cx="4586675" cy="584866"/>
            <a:chOff x="2289085" y="1979804"/>
            <a:chExt cx="4587171" cy="585099"/>
          </a:xfrm>
          <a:solidFill>
            <a:srgbClr val="000000">
              <a:alpha val="0"/>
            </a:srgbClr>
          </a:solidFill>
        </p:grpSpPr>
        <p:sp>
          <p:nvSpPr>
            <p:cNvPr id="20511" name="矩形 63"/>
            <p:cNvSpPr/>
            <p:nvPr/>
          </p:nvSpPr>
          <p:spPr>
            <a:xfrm>
              <a:off x="2289085" y="1979804"/>
              <a:ext cx="156378" cy="585099"/>
            </a:xfrm>
            <a:prstGeom prst="rect">
              <a:avLst/>
            </a:prstGeom>
            <a:grpFill/>
            <a:ln w="9525">
              <a:noFill/>
            </a:ln>
          </p:spPr>
          <p:txBody>
            <a:bodyPr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0512" name="矩形 64"/>
            <p:cNvSpPr/>
            <p:nvPr/>
          </p:nvSpPr>
          <p:spPr>
            <a:xfrm>
              <a:off x="2471406" y="1979804"/>
              <a:ext cx="4404850" cy="585099"/>
            </a:xfrm>
            <a:prstGeom prst="rect">
              <a:avLst/>
            </a:prstGeom>
            <a:grpFill/>
            <a:ln w="9525">
              <a:noFill/>
            </a:ln>
          </p:spPr>
          <p:txBody>
            <a:bodyPr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490" name="组合 66"/>
          <p:cNvGrpSpPr/>
          <p:nvPr/>
        </p:nvGrpSpPr>
        <p:grpSpPr>
          <a:xfrm>
            <a:off x="1895088" y="3334663"/>
            <a:ext cx="4588059" cy="586299"/>
            <a:chOff x="2289085" y="1979804"/>
            <a:chExt cx="4587171" cy="585099"/>
          </a:xfrm>
          <a:solidFill>
            <a:srgbClr val="000000">
              <a:alpha val="0"/>
            </a:srgbClr>
          </a:solidFill>
        </p:grpSpPr>
        <p:sp>
          <p:nvSpPr>
            <p:cNvPr id="20508" name="矩形 68"/>
            <p:cNvSpPr/>
            <p:nvPr/>
          </p:nvSpPr>
          <p:spPr>
            <a:xfrm>
              <a:off x="2289085" y="1979804"/>
              <a:ext cx="156378" cy="585099"/>
            </a:xfrm>
            <a:prstGeom prst="rect">
              <a:avLst/>
            </a:prstGeom>
            <a:grpFill/>
            <a:ln w="9525">
              <a:noFill/>
            </a:ln>
          </p:spPr>
          <p:txBody>
            <a:bodyPr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0509" name="矩形 69"/>
            <p:cNvSpPr/>
            <p:nvPr/>
          </p:nvSpPr>
          <p:spPr>
            <a:xfrm>
              <a:off x="2471406" y="1979804"/>
              <a:ext cx="4404850" cy="585099"/>
            </a:xfrm>
            <a:prstGeom prst="rect">
              <a:avLst/>
            </a:prstGeom>
            <a:grpFill/>
            <a:ln w="9525">
              <a:noFill/>
            </a:ln>
          </p:spPr>
          <p:txBody>
            <a:bodyPr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492" name="组合 71"/>
          <p:cNvGrpSpPr/>
          <p:nvPr/>
        </p:nvGrpSpPr>
        <p:grpSpPr>
          <a:xfrm>
            <a:off x="1895088" y="3983827"/>
            <a:ext cx="4586675" cy="584866"/>
            <a:chOff x="2289085" y="1979804"/>
            <a:chExt cx="4587171" cy="585099"/>
          </a:xfrm>
          <a:solidFill>
            <a:srgbClr val="000000">
              <a:alpha val="0"/>
            </a:srgbClr>
          </a:solidFill>
        </p:grpSpPr>
        <p:sp>
          <p:nvSpPr>
            <p:cNvPr id="20505" name="矩形 73"/>
            <p:cNvSpPr/>
            <p:nvPr/>
          </p:nvSpPr>
          <p:spPr>
            <a:xfrm>
              <a:off x="2289085" y="1979804"/>
              <a:ext cx="156378" cy="585099"/>
            </a:xfrm>
            <a:prstGeom prst="rect">
              <a:avLst/>
            </a:prstGeom>
            <a:grpFill/>
            <a:ln w="9525">
              <a:noFill/>
            </a:ln>
          </p:spPr>
          <p:txBody>
            <a:bodyPr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0506" name="矩形 74"/>
            <p:cNvSpPr/>
            <p:nvPr/>
          </p:nvSpPr>
          <p:spPr>
            <a:xfrm>
              <a:off x="2471406" y="1979804"/>
              <a:ext cx="4404850" cy="585099"/>
            </a:xfrm>
            <a:prstGeom prst="rect">
              <a:avLst/>
            </a:prstGeom>
            <a:grpFill/>
            <a:ln w="9525">
              <a:noFill/>
            </a:ln>
          </p:spPr>
          <p:txBody>
            <a:bodyPr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494" name="组合 76"/>
          <p:cNvGrpSpPr/>
          <p:nvPr/>
        </p:nvGrpSpPr>
        <p:grpSpPr>
          <a:xfrm>
            <a:off x="1895088" y="4631527"/>
            <a:ext cx="4586675" cy="584866"/>
            <a:chOff x="2289085" y="1979804"/>
            <a:chExt cx="4587171" cy="585099"/>
          </a:xfrm>
          <a:solidFill>
            <a:srgbClr val="000000">
              <a:alpha val="0"/>
            </a:srgbClr>
          </a:solidFill>
        </p:grpSpPr>
        <p:sp>
          <p:nvSpPr>
            <p:cNvPr id="20502" name="矩形 78"/>
            <p:cNvSpPr/>
            <p:nvPr/>
          </p:nvSpPr>
          <p:spPr>
            <a:xfrm>
              <a:off x="2289085" y="1979804"/>
              <a:ext cx="156378" cy="585099"/>
            </a:xfrm>
            <a:prstGeom prst="rect">
              <a:avLst/>
            </a:prstGeom>
            <a:grpFill/>
            <a:ln w="9525">
              <a:noFill/>
            </a:ln>
          </p:spPr>
          <p:txBody>
            <a:bodyPr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0503" name="矩形 79"/>
            <p:cNvSpPr/>
            <p:nvPr/>
          </p:nvSpPr>
          <p:spPr>
            <a:xfrm>
              <a:off x="2471406" y="1979804"/>
              <a:ext cx="4404850" cy="585099"/>
            </a:xfrm>
            <a:prstGeom prst="rect">
              <a:avLst/>
            </a:prstGeom>
            <a:grpFill/>
            <a:ln w="9525">
              <a:noFill/>
            </a:ln>
          </p:spPr>
          <p:txBody>
            <a:bodyPr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20497" name="TextBox 85"/>
          <p:cNvSpPr txBox="1"/>
          <p:nvPr/>
        </p:nvSpPr>
        <p:spPr>
          <a:xfrm>
            <a:off x="2099945" y="5271453"/>
            <a:ext cx="16271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汇报目录</a:t>
            </a:r>
            <a:endParaRPr lang="zh-CN" altLang="en-US" sz="2800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281305" y="1417320"/>
            <a:ext cx="8649335" cy="4776470"/>
          </a:xfrm>
          <a:prstGeom prst="rect">
            <a:avLst/>
          </a:prstGeom>
          <a:noFill/>
          <a:ln w="12700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41655" y="1604645"/>
            <a:ext cx="3448685" cy="720090"/>
            <a:chOff x="2267744" y="195486"/>
            <a:chExt cx="5228494" cy="1117366"/>
          </a:xfrm>
        </p:grpSpPr>
        <p:sp>
          <p:nvSpPr>
            <p:cNvPr id="13" name="椭圆 12"/>
            <p:cNvSpPr/>
            <p:nvPr/>
          </p:nvSpPr>
          <p:spPr>
            <a:xfrm>
              <a:off x="2267744" y="195486"/>
              <a:ext cx="1117365" cy="111736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228600" sx="115000" sy="115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2914251" y="474370"/>
              <a:ext cx="4581987" cy="55875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347556" y="275298"/>
              <a:ext cx="957742" cy="95774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90270" y="2515235"/>
            <a:ext cx="3858160" cy="720090"/>
            <a:chOff x="2627784" y="1392664"/>
            <a:chExt cx="6280038" cy="1117366"/>
          </a:xfrm>
        </p:grpSpPr>
        <p:sp>
          <p:nvSpPr>
            <p:cNvPr id="27" name="椭圆 26"/>
            <p:cNvSpPr/>
            <p:nvPr/>
          </p:nvSpPr>
          <p:spPr>
            <a:xfrm>
              <a:off x="2627784" y="1392664"/>
              <a:ext cx="1117365" cy="111736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228600" sx="115000" sy="115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3305831" y="1672498"/>
              <a:ext cx="5601991" cy="5586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2707596" y="1472476"/>
              <a:ext cx="957742" cy="95774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258084" y="3346905"/>
            <a:ext cx="3865315" cy="720000"/>
            <a:chOff x="2987824" y="2630625"/>
            <a:chExt cx="6295641" cy="1117366"/>
          </a:xfrm>
        </p:grpSpPr>
        <p:sp>
          <p:nvSpPr>
            <p:cNvPr id="31" name="椭圆 30"/>
            <p:cNvSpPr/>
            <p:nvPr/>
          </p:nvSpPr>
          <p:spPr>
            <a:xfrm>
              <a:off x="2987824" y="2630625"/>
              <a:ext cx="1117365" cy="111736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228600" sx="115000" sy="115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3666224" y="2909968"/>
              <a:ext cx="5617241" cy="5586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3067636" y="2710437"/>
              <a:ext cx="957742" cy="95774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634634" y="4228488"/>
            <a:ext cx="3865315" cy="720000"/>
            <a:chOff x="3347864" y="3827803"/>
            <a:chExt cx="6295641" cy="1117366"/>
          </a:xfrm>
        </p:grpSpPr>
        <p:sp>
          <p:nvSpPr>
            <p:cNvPr id="35" name="椭圆 34"/>
            <p:cNvSpPr/>
            <p:nvPr/>
          </p:nvSpPr>
          <p:spPr>
            <a:xfrm>
              <a:off x="3347864" y="3827803"/>
              <a:ext cx="1117365" cy="111736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228600" sx="115000" sy="115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4026264" y="4107146"/>
              <a:ext cx="5617241" cy="5586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3427676" y="3907615"/>
              <a:ext cx="957742" cy="95774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01520" y="5236845"/>
            <a:ext cx="3848800" cy="720000"/>
            <a:chOff x="2267744" y="195486"/>
            <a:chExt cx="6219908" cy="1117366"/>
          </a:xfrm>
        </p:grpSpPr>
        <p:sp>
          <p:nvSpPr>
            <p:cNvPr id="10" name="椭圆 9"/>
            <p:cNvSpPr/>
            <p:nvPr/>
          </p:nvSpPr>
          <p:spPr>
            <a:xfrm>
              <a:off x="2267744" y="195486"/>
              <a:ext cx="1117365" cy="111736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228600" sx="115000" sy="115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914170" y="474118"/>
              <a:ext cx="5573482" cy="5586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347556" y="275298"/>
              <a:ext cx="957742" cy="95774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298575" y="1804035"/>
            <a:ext cx="24809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教学目的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17700" y="3488055"/>
            <a:ext cx="24809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教学重点与难点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76705" y="2656840"/>
            <a:ext cx="24809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教学内容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04160" y="5396865"/>
            <a:ext cx="24809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01570" y="4370070"/>
            <a:ext cx="24809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4055" y="1734185"/>
            <a:ext cx="431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778000" y="4370070"/>
            <a:ext cx="431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17905" y="2623820"/>
            <a:ext cx="431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384935" y="3426460"/>
            <a:ext cx="431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131695" y="5365750"/>
            <a:ext cx="431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901815" y="867410"/>
            <a:ext cx="2172970" cy="549910"/>
            <a:chOff x="8005" y="1324"/>
            <a:chExt cx="3422" cy="866"/>
          </a:xfrm>
        </p:grpSpPr>
        <p:sp>
          <p:nvSpPr>
            <p:cNvPr id="2" name="矩形 53"/>
            <p:cNvSpPr/>
            <p:nvPr/>
          </p:nvSpPr>
          <p:spPr>
            <a:xfrm rot="10800000">
              <a:off x="8005" y="1324"/>
              <a:ext cx="3422" cy="866"/>
            </a:xfrm>
            <a:prstGeom prst="flowChartOnlineStorag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8005" y="1396"/>
              <a:ext cx="3195" cy="724"/>
              <a:chOff x="8068" y="1396"/>
              <a:chExt cx="3195" cy="724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9055" y="1396"/>
                <a:ext cx="2208" cy="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mtClean="0">
                    <a:solidFill>
                      <a:schemeClr val="accent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授课内容</a:t>
                </a:r>
                <a:endParaRPr lang="zh-CN" altLang="en-US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8068" y="1396"/>
                <a:ext cx="45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mtClean="0">
                    <a:solidFill>
                      <a:schemeClr val="accent1">
                        <a:lumMod val="50000"/>
                      </a:schemeClr>
                    </a:solidFill>
                    <a:ea typeface="微软雅黑" panose="020B0503020204020204" pitchFamily="34" charset="-122"/>
                  </a:rPr>
                  <a:t>♫</a:t>
                </a:r>
                <a:endParaRPr lang="zh-CN" altLang="en-US" smtClean="0">
                  <a:solidFill>
                    <a:schemeClr val="accent1">
                      <a:lumMod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  <p:transition advTm="12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7" name="Picture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37288"/>
            <a:ext cx="9175750" cy="92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 bwMode="auto">
          <a:xfrm>
            <a:off x="294005" y="1416685"/>
            <a:ext cx="8653780" cy="4699000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 rot="10800000" flipV="1">
            <a:off x="681990" y="1847850"/>
            <a:ext cx="1494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能力目标</a:t>
            </a:r>
            <a:endParaRPr lang="zh-CN" altLang="en-US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79320" y="1847850"/>
            <a:ext cx="641413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1.G大调音阶,进一步加强音的准确演唱。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2.分别掌握G调的首调及固定调的唱名法，使之运用到演唱中去。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1990" y="3416300"/>
            <a:ext cx="1898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知识目标</a:t>
            </a:r>
            <a:endParaRPr lang="zh-CN" altLang="en-US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79320" y="3416300"/>
            <a:ext cx="6414770" cy="11741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1.在调内作音程的连续构唱，加强音程之间音高的准确模唱。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.音组短句模唱与节奏模仿</a:t>
            </a:r>
            <a:r>
              <a: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1990" y="4735195"/>
            <a:ext cx="1497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情感目标</a:t>
            </a:r>
            <a:endParaRPr lang="zh-CN" altLang="en-US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79320" y="4735195"/>
            <a:ext cx="6650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1.学会用情感去表达歌曲的内容。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体验视唱练习中的旋律以及把握好节奏，激发学生歌唱的兴趣。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901815" y="867410"/>
            <a:ext cx="2172970" cy="549910"/>
            <a:chOff x="10869" y="1366"/>
            <a:chExt cx="3422" cy="866"/>
          </a:xfrm>
        </p:grpSpPr>
        <p:sp>
          <p:nvSpPr>
            <p:cNvPr id="12" name="矩形 53"/>
            <p:cNvSpPr/>
            <p:nvPr/>
          </p:nvSpPr>
          <p:spPr>
            <a:xfrm rot="10800000">
              <a:off x="10869" y="1366"/>
              <a:ext cx="3422" cy="866"/>
            </a:xfrm>
            <a:prstGeom prst="flowChartOnlineStorag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653" y="1436"/>
              <a:ext cx="220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教学目的</a:t>
              </a:r>
              <a:endPara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887" y="1473"/>
              <a:ext cx="50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76250" y="1847850"/>
            <a:ext cx="205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♪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6250" y="4766310"/>
            <a:ext cx="205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♪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6250" y="3477895"/>
            <a:ext cx="205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♪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advTm="12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 bwMode="auto">
          <a:xfrm>
            <a:off x="374650" y="1416685"/>
            <a:ext cx="8426450" cy="469836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1507" name="Picture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37288"/>
            <a:ext cx="9175750" cy="92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" name="组合 19"/>
          <p:cNvGrpSpPr/>
          <p:nvPr/>
        </p:nvGrpSpPr>
        <p:grpSpPr>
          <a:xfrm>
            <a:off x="6901815" y="867410"/>
            <a:ext cx="2172970" cy="549910"/>
            <a:chOff x="10869" y="1366"/>
            <a:chExt cx="3422" cy="866"/>
          </a:xfrm>
        </p:grpSpPr>
        <p:sp>
          <p:nvSpPr>
            <p:cNvPr id="12" name="矩形 53"/>
            <p:cNvSpPr/>
            <p:nvPr/>
          </p:nvSpPr>
          <p:spPr>
            <a:xfrm rot="10800000">
              <a:off x="10869" y="1366"/>
              <a:ext cx="3422" cy="866"/>
            </a:xfrm>
            <a:prstGeom prst="flowChartOnlineStorag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653" y="1436"/>
              <a:ext cx="220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教学内容</a:t>
              </a:r>
              <a:endPara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887" y="1473"/>
              <a:ext cx="50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75360" y="1748155"/>
            <a:ext cx="6490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大调内各种固定音高的音程构唱，音组模仿；</a:t>
            </a:r>
            <a:endParaRPr lang="zh-CN" altLang="en-US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5360" y="2591435"/>
            <a:ext cx="5304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节奏：</a:t>
            </a:r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大切分后十六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82140" y="3448685"/>
            <a:ext cx="2416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大切分前十六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8990" y="1809750"/>
            <a:ext cx="205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♪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8990" y="2591435"/>
            <a:ext cx="205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♪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08990" y="4227195"/>
            <a:ext cx="3943985" cy="460375"/>
            <a:chOff x="1274" y="6657"/>
            <a:chExt cx="6211" cy="725"/>
          </a:xfrm>
        </p:grpSpPr>
        <p:sp>
          <p:nvSpPr>
            <p:cNvPr id="5" name="文本框 4"/>
            <p:cNvSpPr txBox="1"/>
            <p:nvPr/>
          </p:nvSpPr>
          <p:spPr>
            <a:xfrm>
              <a:off x="1536" y="6657"/>
              <a:ext cx="594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视唱：</a:t>
              </a:r>
              <a:r>
                <a:rPr lang="zh-CN" altLang="en-US" sz="2000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课本</a:t>
              </a:r>
              <a:r>
                <a:rPr lang="en-US" altLang="zh-CN" sz="2000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159</a:t>
              </a:r>
              <a:r>
                <a:rPr lang="zh-CN" altLang="en-US" sz="2000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2000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161</a:t>
              </a:r>
              <a:r>
                <a:rPr lang="zh-CN" altLang="en-US" sz="2000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条</a:t>
              </a:r>
              <a:endPara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274" y="6657"/>
              <a:ext cx="32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smtClean="0">
                  <a:solidFill>
                    <a:schemeClr val="accent1">
                      <a:lumMod val="50000"/>
                    </a:schemeClr>
                  </a:solidFill>
                  <a:ea typeface="微软雅黑" panose="020B0503020204020204" pitchFamily="34" charset="-122"/>
                </a:rPr>
                <a:t>♪</a:t>
              </a:r>
              <a:endParaRPr lang="zh-CN" altLang="en-US" sz="200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0" y="2430145"/>
            <a:ext cx="2480945" cy="85725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288030"/>
            <a:ext cx="2088208" cy="7812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808990" y="5116195"/>
            <a:ext cx="3943985" cy="460375"/>
            <a:chOff x="1274" y="6657"/>
            <a:chExt cx="6211" cy="725"/>
          </a:xfrm>
        </p:grpSpPr>
        <p:sp>
          <p:nvSpPr>
            <p:cNvPr id="15" name="文本框 14"/>
            <p:cNvSpPr txBox="1"/>
            <p:nvPr/>
          </p:nvSpPr>
          <p:spPr>
            <a:xfrm>
              <a:off x="1536" y="6657"/>
              <a:ext cx="594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听写练习</a:t>
              </a:r>
              <a:endPara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274" y="6657"/>
              <a:ext cx="32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smtClean="0">
                  <a:solidFill>
                    <a:schemeClr val="accent1">
                      <a:lumMod val="50000"/>
                    </a:schemeClr>
                  </a:solidFill>
                  <a:ea typeface="微软雅黑" panose="020B0503020204020204" pitchFamily="34" charset="-122"/>
                </a:rPr>
                <a:t>♪</a:t>
              </a:r>
              <a:endParaRPr lang="zh-CN" altLang="en-US" sz="200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 advTm="12000">
        <p:wipe/>
      </p:transition>
    </mc:Choice>
    <mc:Fallback>
      <p:transition advTm="12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 bwMode="auto">
          <a:xfrm>
            <a:off x="320675" y="1416685"/>
            <a:ext cx="8560435" cy="469836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901815" y="867410"/>
            <a:ext cx="2172970" cy="549910"/>
            <a:chOff x="10869" y="1366"/>
            <a:chExt cx="3422" cy="866"/>
          </a:xfrm>
        </p:grpSpPr>
        <p:sp>
          <p:nvSpPr>
            <p:cNvPr id="12" name="矩形 53"/>
            <p:cNvSpPr/>
            <p:nvPr/>
          </p:nvSpPr>
          <p:spPr>
            <a:xfrm rot="10800000">
              <a:off x="10869" y="1366"/>
              <a:ext cx="3422" cy="866"/>
            </a:xfrm>
            <a:prstGeom prst="flowChartOnlineStorag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461" y="1436"/>
              <a:ext cx="28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教学重难点</a:t>
              </a:r>
              <a:endPara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887" y="1473"/>
              <a:ext cx="50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258570" y="1790700"/>
            <a:ext cx="4046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音组模唱与听辨</a:t>
            </a:r>
            <a:endParaRPr lang="zh-CN" altLang="en-US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58570" y="2499360"/>
            <a:ext cx="4046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两种大切分变化节奏型</a:t>
            </a:r>
            <a:endParaRPr lang="zh-CN" altLang="en-US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2830" y="2560955"/>
            <a:ext cx="205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♪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2830" y="1852295"/>
            <a:ext cx="205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♪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21507" name="Picture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37288"/>
            <a:ext cx="9175750" cy="92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12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 bwMode="auto">
          <a:xfrm>
            <a:off x="320675" y="1416685"/>
            <a:ext cx="8560435" cy="469836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901815" y="867410"/>
            <a:ext cx="2172970" cy="549910"/>
            <a:chOff x="10869" y="1366"/>
            <a:chExt cx="3422" cy="866"/>
          </a:xfrm>
        </p:grpSpPr>
        <p:sp>
          <p:nvSpPr>
            <p:cNvPr id="12" name="矩形 53"/>
            <p:cNvSpPr/>
            <p:nvPr/>
          </p:nvSpPr>
          <p:spPr>
            <a:xfrm rot="10800000">
              <a:off x="10869" y="1366"/>
              <a:ext cx="3422" cy="866"/>
            </a:xfrm>
            <a:prstGeom prst="flowChartOnlineStorag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461" y="1436"/>
              <a:ext cx="28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教学过程</a:t>
              </a:r>
              <a:endPara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887" y="1473"/>
              <a:ext cx="50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1507" name="Picture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37288"/>
            <a:ext cx="9175750" cy="92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" name="组合 13"/>
          <p:cNvGrpSpPr/>
          <p:nvPr/>
        </p:nvGrpSpPr>
        <p:grpSpPr>
          <a:xfrm>
            <a:off x="761365" y="1900555"/>
            <a:ext cx="4194810" cy="2475230"/>
            <a:chOff x="1999" y="3099"/>
            <a:chExt cx="6606" cy="3898"/>
          </a:xfrm>
        </p:grpSpPr>
        <p:sp>
          <p:nvSpPr>
            <p:cNvPr id="2" name="文本框 1"/>
            <p:cNvSpPr txBox="1"/>
            <p:nvPr/>
          </p:nvSpPr>
          <p:spPr>
            <a:xfrm>
              <a:off x="1999" y="3099"/>
              <a:ext cx="58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smtClean="0">
                  <a:solidFill>
                    <a:schemeClr val="accent1">
                      <a:lumMod val="50000"/>
                    </a:schemeClr>
                  </a:solidFill>
                  <a:ea typeface="微软雅黑" panose="020B0503020204020204" pitchFamily="34" charset="-122"/>
                </a:rPr>
                <a:t>♪</a:t>
              </a:r>
              <a:r>
                <a:rPr lang="zh-CN" altLang="en-US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课前导入</a:t>
              </a:r>
              <a:endPara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999" y="4191"/>
              <a:ext cx="660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smtClean="0">
                  <a:solidFill>
                    <a:schemeClr val="accent1">
                      <a:lumMod val="50000"/>
                    </a:schemeClr>
                  </a:solidFill>
                  <a:ea typeface="微软雅黑" panose="020B0503020204020204" pitchFamily="34" charset="-122"/>
                </a:rPr>
                <a:t>♪</a:t>
              </a:r>
              <a:r>
                <a:rPr lang="en-US" altLang="zh-CN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r>
                <a:rPr lang="zh-CN" altLang="en-US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调各音程构唱与音组模唱</a:t>
              </a:r>
              <a:endPara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999" y="5284"/>
              <a:ext cx="489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smtClean="0">
                  <a:solidFill>
                    <a:schemeClr val="accent1">
                      <a:lumMod val="50000"/>
                    </a:schemeClr>
                  </a:solidFill>
                  <a:ea typeface="微软雅黑" panose="020B0503020204020204" pitchFamily="34" charset="-122"/>
                </a:rPr>
                <a:t>♪</a:t>
              </a:r>
              <a:r>
                <a:rPr lang="zh-CN" altLang="en-US" smtClean="0">
                  <a:solidFill>
                    <a:schemeClr val="accent1">
                      <a:lumMod val="50000"/>
                    </a:schemeClr>
                  </a:solidFill>
                  <a:ea typeface="微软雅黑" panose="020B0503020204020204" pitchFamily="34" charset="-122"/>
                </a:rPr>
                <a:t>节奏</a:t>
              </a:r>
              <a:endPara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999" y="6272"/>
              <a:ext cx="401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smtClean="0">
                  <a:solidFill>
                    <a:schemeClr val="accent1">
                      <a:lumMod val="50000"/>
                    </a:schemeClr>
                  </a:solidFill>
                  <a:ea typeface="微软雅黑" panose="020B0503020204020204" pitchFamily="34" charset="-122"/>
                </a:rPr>
                <a:t>♪</a:t>
              </a:r>
              <a:r>
                <a:rPr lang="zh-CN" altLang="en-US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视唱练习</a:t>
              </a:r>
              <a:endPara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62000" y="4568825"/>
            <a:ext cx="2950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♪</a:t>
            </a:r>
            <a:r>
              <a: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听写练习</a:t>
            </a:r>
            <a:endParaRPr lang="zh-CN" altLang="en-US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12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 bwMode="auto">
          <a:xfrm>
            <a:off x="320675" y="1416685"/>
            <a:ext cx="8560435" cy="469836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1507" name="Picture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37288"/>
            <a:ext cx="9175750" cy="92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6901815" y="867410"/>
            <a:ext cx="2172970" cy="549910"/>
            <a:chOff x="10869" y="1366"/>
            <a:chExt cx="3422" cy="866"/>
          </a:xfrm>
        </p:grpSpPr>
        <p:sp>
          <p:nvSpPr>
            <p:cNvPr id="6" name="矩形 53"/>
            <p:cNvSpPr/>
            <p:nvPr/>
          </p:nvSpPr>
          <p:spPr>
            <a:xfrm rot="10800000">
              <a:off x="10869" y="1366"/>
              <a:ext cx="3422" cy="866"/>
            </a:xfrm>
            <a:prstGeom prst="flowChartOnlineStorag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461" y="1436"/>
              <a:ext cx="28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教学过程</a:t>
              </a:r>
              <a:endPara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887" y="1473"/>
              <a:ext cx="50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20675" y="1499235"/>
            <a:ext cx="37344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♪</a:t>
            </a:r>
            <a:r>
              <a: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  <a:endParaRPr lang="zh-CN" altLang="en-US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9135" y="2152015"/>
            <a:ext cx="7804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选用美国儿童歌曲《祝大家圣诞快乐》让学生了解</a:t>
            </a:r>
            <a:r>
              <a:rPr lang="en-US" altLang="zh-CN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大调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0675" y="3535680"/>
            <a:ext cx="4194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♪</a:t>
            </a:r>
            <a:r>
              <a: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音程构唱</a:t>
            </a:r>
            <a:endParaRPr lang="zh-CN" altLang="en-US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57860" y="2724785"/>
            <a:ext cx="7236460" cy="3245485"/>
            <a:chOff x="1036" y="4291"/>
            <a:chExt cx="11396" cy="511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6" y="4291"/>
              <a:ext cx="11396" cy="100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6" y="6294"/>
              <a:ext cx="10941" cy="101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6" y="8310"/>
              <a:ext cx="10243" cy="1092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320675" y="4641850"/>
            <a:ext cx="4194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♪</a:t>
            </a:r>
            <a:r>
              <a: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音组模唱</a:t>
            </a:r>
            <a:endParaRPr lang="zh-CN" altLang="en-US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家庭 21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1230" y="1417320"/>
            <a:ext cx="309880" cy="25844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579745" y="3068955"/>
            <a:ext cx="144145" cy="755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流程图: 联系 18"/>
          <p:cNvSpPr/>
          <p:nvPr/>
        </p:nvSpPr>
        <p:spPr>
          <a:xfrm>
            <a:off x="1824990" y="2992755"/>
            <a:ext cx="0" cy="0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12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 bwMode="auto">
          <a:xfrm>
            <a:off x="320675" y="1417320"/>
            <a:ext cx="8560435" cy="469836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1507" name="Picture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37288"/>
            <a:ext cx="9175750" cy="92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6901815" y="867410"/>
            <a:ext cx="2172970" cy="549910"/>
            <a:chOff x="10869" y="1366"/>
            <a:chExt cx="3422" cy="866"/>
          </a:xfrm>
        </p:grpSpPr>
        <p:sp>
          <p:nvSpPr>
            <p:cNvPr id="6" name="矩形 53"/>
            <p:cNvSpPr/>
            <p:nvPr/>
          </p:nvSpPr>
          <p:spPr>
            <a:xfrm rot="10800000">
              <a:off x="10869" y="1366"/>
              <a:ext cx="3422" cy="866"/>
            </a:xfrm>
            <a:prstGeom prst="flowChartOnlineStorag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461" y="1436"/>
              <a:ext cx="28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教学过程</a:t>
              </a:r>
              <a:endPara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887" y="1473"/>
              <a:ext cx="50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20675" y="1417320"/>
            <a:ext cx="3107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♪</a:t>
            </a:r>
            <a:r>
              <a:rPr lang="zh-CN" altLang="en-US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节奏</a:t>
            </a:r>
            <a:endParaRPr lang="zh-CN" altLang="en-US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2271395"/>
            <a:ext cx="1793875" cy="59436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291070" y="2369185"/>
            <a:ext cx="1108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95325" y="2271395"/>
            <a:ext cx="6462395" cy="552450"/>
            <a:chOff x="1284" y="2982"/>
            <a:chExt cx="10177" cy="870"/>
          </a:xfrm>
        </p:grpSpPr>
        <p:sp>
          <p:nvSpPr>
            <p:cNvPr id="9" name="文本框 8"/>
            <p:cNvSpPr txBox="1"/>
            <p:nvPr/>
          </p:nvSpPr>
          <p:spPr>
            <a:xfrm>
              <a:off x="7445" y="3136"/>
              <a:ext cx="167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可通过</a:t>
              </a:r>
              <a:endPara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46" y="2982"/>
              <a:ext cx="2415" cy="870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284" y="3136"/>
              <a:ext cx="579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大切分后十六节奏</a:t>
              </a:r>
              <a:endPara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95325" y="3348355"/>
            <a:ext cx="7602220" cy="556895"/>
            <a:chOff x="1473" y="5966"/>
            <a:chExt cx="11734" cy="877"/>
          </a:xfrm>
        </p:grpSpPr>
        <p:sp>
          <p:nvSpPr>
            <p:cNvPr id="11" name="文本框 10"/>
            <p:cNvSpPr txBox="1"/>
            <p:nvPr/>
          </p:nvSpPr>
          <p:spPr>
            <a:xfrm>
              <a:off x="1473" y="6027"/>
              <a:ext cx="434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大切分前十六节奏</a:t>
              </a:r>
              <a:endPara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7" y="5966"/>
              <a:ext cx="2911" cy="877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7445" y="6027"/>
              <a:ext cx="167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可通过</a:t>
              </a:r>
              <a:endPara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46" y="5995"/>
              <a:ext cx="2295" cy="705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11461" y="6104"/>
              <a:ext cx="174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</a:t>
              </a:r>
              <a:endParaRPr lang="zh-CN" altLang="en-US" sz="200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115" y="4040505"/>
            <a:ext cx="7362190" cy="199136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95325" y="4196715"/>
            <a:ext cx="7721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♪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5325" y="5353050"/>
            <a:ext cx="7721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♪</a:t>
            </a:r>
            <a:endParaRPr lang="zh-CN" altLang="en-US" sz="2000" smtClean="0">
              <a:solidFill>
                <a:schemeClr val="accent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12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 bwMode="auto">
          <a:xfrm>
            <a:off x="320675" y="1417320"/>
            <a:ext cx="8560435" cy="469836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1507" name="Picture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37288"/>
            <a:ext cx="9175750" cy="92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6901815" y="867410"/>
            <a:ext cx="2172970" cy="549910"/>
            <a:chOff x="10869" y="1366"/>
            <a:chExt cx="3422" cy="866"/>
          </a:xfrm>
        </p:grpSpPr>
        <p:sp>
          <p:nvSpPr>
            <p:cNvPr id="6" name="矩形 53"/>
            <p:cNvSpPr/>
            <p:nvPr/>
          </p:nvSpPr>
          <p:spPr>
            <a:xfrm rot="10800000">
              <a:off x="10869" y="1366"/>
              <a:ext cx="3422" cy="866"/>
            </a:xfrm>
            <a:prstGeom prst="flowChartOnlineStorag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461" y="1436"/>
              <a:ext cx="283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教学过程</a:t>
              </a:r>
              <a:endPara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887" y="1473"/>
              <a:ext cx="50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20675" y="1417320"/>
            <a:ext cx="2550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♪</a:t>
            </a:r>
            <a:r>
              <a:rPr lang="zh-CN" altLang="en-US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视唱练习</a:t>
            </a:r>
            <a:endParaRPr lang="zh-CN" altLang="en-US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微信图片_202001072019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877695"/>
            <a:ext cx="6843395" cy="2233930"/>
          </a:xfrm>
          <a:prstGeom prst="rect">
            <a:avLst/>
          </a:prstGeom>
        </p:spPr>
      </p:pic>
      <p:pic>
        <p:nvPicPr>
          <p:cNvPr id="12" name="图片 11" descr="微信图片_202001072019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95" y="4220845"/>
            <a:ext cx="7615555" cy="1849755"/>
          </a:xfrm>
          <a:prstGeom prst="rect">
            <a:avLst/>
          </a:prstGeom>
        </p:spPr>
      </p:pic>
    </p:spTree>
  </p:cSld>
  <p:clrMapOvr>
    <a:masterClrMapping/>
  </p:clrMapOvr>
  <p:transition advTm="12000">
    <p:wipe/>
  </p:transition>
</p:sld>
</file>

<file path=ppt/tags/tag1.xml><?xml version="1.0" encoding="utf-8"?>
<p:tagLst xmlns:p="http://schemas.openxmlformats.org/presentationml/2006/main">
  <p:tag name="ARTICULATE_SLIDE_THUMBNAIL_REFRESH" val="1"/>
</p:tagLst>
</file>

<file path=ppt/tags/tag2.xml><?xml version="1.0" encoding="utf-8"?>
<p:tagLst xmlns:p="http://schemas.openxmlformats.org/presentationml/2006/main">
  <p:tag name="ARTICULATE_SLIDE_THUMBNAIL_REFRESH" val="1"/>
</p:tagLst>
</file>

<file path=ppt/tags/tag3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WPS 演示</Application>
  <PresentationFormat/>
  <Paragraphs>177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方正舒体</vt:lpstr>
      <vt:lpstr>黑体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creator>ppt宝藏</dc:creator>
  <cp:lastModifiedBy>李二威</cp:lastModifiedBy>
  <cp:revision>170</cp:revision>
  <dcterms:created xsi:type="dcterms:W3CDTF">2011-07-14T09:41:00Z</dcterms:created>
  <dcterms:modified xsi:type="dcterms:W3CDTF">2020-01-07T15:13:16Z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FDD3F368-9037-4A66-3F0E-0F3F3F53241D</vt:lpwstr>
  </property>
  <property fmtid="{D5CDD505-2E9C-101B-9397-08002B2CF9AE}" pid="3" name="ArticulatePath">
    <vt:lpwstr>20111214183257750</vt:lpwstr>
  </property>
  <property fmtid="{D5CDD505-2E9C-101B-9397-08002B2CF9AE}" pid="4" name="KSOProductBuildVer">
    <vt:lpwstr>2052-11.8.2.8053</vt:lpwstr>
  </property>
</Properties>
</file>